
<file path=[Content_Types].xml><?xml version="1.0" encoding="utf-8"?>
<Types xmlns="http://schemas.openxmlformats.org/package/2006/content-types">
  <Override PartName="/ppt/slides/slide18.xml" ContentType="application/vnd.openxmlformats-officedocument.presentationml.slide+xml"/>
  <Override PartName="/ppt/notesSlides/notesSlide4.xml" ContentType="application/vnd.openxmlformats-officedocument.presentationml.notesSlide+xml"/>
  <Override PartName="/ppt/slides/slide9.xml" ContentType="application/vnd.openxmlformats-officedocument.presentationml.slide+xml"/>
  <Override PartName="/ppt/slides/slide41.xml" ContentType="application/vnd.openxmlformats-officedocument.presentationml.slide+xml"/>
  <Override PartName="/ppt/slides/slide14.xml" ContentType="application/vnd.openxmlformats-officedocument.presentationml.slide+xml"/>
  <Override PartName="/ppt/slideLayouts/slideLayout9.xml" ContentType="application/vnd.openxmlformats-officedocument.presentationml.slideLayout+xml"/>
  <Override PartName="/ppt/slideLayouts/slideLayout11.xml" ContentType="application/vnd.openxmlformats-officedocument.presentationml.slideLayout+xml"/>
  <Override PartName="/ppt/slides/slide5.xml" ContentType="application/vnd.openxmlformats-officedocument.presentationml.slide+xml"/>
  <Override PartName="/ppt/slides/slide38.xml" ContentType="application/vnd.openxmlformats-officedocument.presentationml.slide+xml"/>
  <Default Extension="rels" ContentType="application/vnd.openxmlformats-package.relationships+xml"/>
  <Default Extension="jpeg" ContentType="image/jpeg"/>
  <Override PartName="/ppt/slides/slide10.xml" ContentType="application/vnd.openxmlformats-officedocument.presentationml.slide+xml"/>
  <Override PartName="/ppt/notesMasters/notesMaster1.xml" ContentType="application/vnd.openxmlformats-officedocument.presentationml.notesMaster+xml"/>
  <Override PartName="/ppt/slides/slide1.xml" ContentType="application/vnd.openxmlformats-officedocument.presentationml.slide+xml"/>
  <Override PartName="/ppt/slides/slide26.xml" ContentType="application/vnd.openxmlformats-officedocument.presentationml.slide+xml"/>
  <Override PartName="/ppt/slides/slide34.xml" ContentType="application/vnd.openxmlformats-officedocument.presentationml.slide+xml"/>
  <Override PartName="/ppt/slideLayouts/slideLayout5.xml" ContentType="application/vnd.openxmlformats-officedocument.presentationml.slideLayout+xml"/>
  <Override PartName="/ppt/theme/theme2.xml" ContentType="application/vnd.openxmlformats-officedocument.theme+xml"/>
  <Override PartName="/ppt/slideLayouts/slideLayout1.xml" ContentType="application/vnd.openxmlformats-officedocument.presentationml.slideLayout+xml"/>
  <Override PartName="/docProps/app.xml" ContentType="application/vnd.openxmlformats-officedocument.extended-properties+xml"/>
  <Override PartName="/ppt/slides/slide22.xml" ContentType="application/vnd.openxmlformats-officedocument.presentationml.slide+xml"/>
  <Override PartName="/ppt/slides/slide30.xml" ContentType="application/vnd.openxmlformats-officedocument.presentationml.slide+xml"/>
  <Default Extension="xml" ContentType="application/xml"/>
  <Override PartName="/ppt/slides/slide19.xml" ContentType="application/vnd.openxmlformats-officedocument.presentationml.slide+xml"/>
  <Override PartName="/ppt/notesSlides/notesSlide5.xml" ContentType="application/vnd.openxmlformats-officedocument.presentationml.notesSlide+xml"/>
  <Override PartName="/ppt/tableStyles.xml" ContentType="application/vnd.openxmlformats-officedocument.presentationml.tableStyles+xml"/>
  <Override PartName="/ppt/slides/slide42.xml" ContentType="application/vnd.openxmlformats-officedocument.presentationml.slide+xml"/>
  <Override PartName="/ppt/slides/slide15.xml" ContentType="application/vnd.openxmlformats-officedocument.presentationml.slide+xml"/>
  <Override PartName="/ppt/slideLayouts/slideLayout12.xml" ContentType="application/vnd.openxmlformats-officedocument.presentationml.slideLayout+xml"/>
  <Override PartName="/ppt/notesSlides/notesSlide1.xml" ContentType="application/vnd.openxmlformats-officedocument.presentationml.notesSlide+xml"/>
  <Override PartName="/ppt/slides/slide6.xml" ContentType="application/vnd.openxmlformats-officedocument.presentationml.slide+xml"/>
  <Override PartName="/ppt/slides/slide39.xml" ContentType="application/vnd.openxmlformats-officedocument.presentationml.slide+xml"/>
  <Override PartName="/docProps/core.xml" ContentType="application/vnd.openxmlformats-package.core-properties+xml"/>
  <Override PartName="/ppt/slides/slide11.xml" ContentType="application/vnd.openxmlformats-officedocument.presentationml.slide+xml"/>
  <Override PartName="/ppt/slideLayouts/slideLayout6.xml" ContentType="application/vnd.openxmlformats-officedocument.presentationml.slideLayout+xml"/>
  <Override PartName="/ppt/slides/slide27.xml" ContentType="application/vnd.openxmlformats-officedocument.presentationml.slide+xml"/>
  <Override PartName="/ppt/slides/slide35.xml" ContentType="application/vnd.openxmlformats-officedocument.presentationml.slide+xml"/>
  <Override PartName="/ppt/slides/slide2.xml" ContentType="application/vnd.openxmlformats-officedocument.presentationml.slide+xml"/>
  <Default Extension="png" ContentType="image/png"/>
  <Override PartName="/ppt/slideLayouts/slideLayout2.xml" ContentType="application/vnd.openxmlformats-officedocument.presentationml.slideLayout+xml"/>
  <Override PartName="/ppt/slides/slide23.xml" ContentType="application/vnd.openxmlformats-officedocument.presentationml.slide+xml"/>
  <Override PartName="/ppt/slides/slide31.xml" ContentType="application/vnd.openxmlformats-officedocument.presentationml.slide+xml"/>
  <Override PartName="/ppt/notesSlides/notesSlide6.xml" ContentType="application/vnd.openxmlformats-officedocument.presentationml.notesSlide+xml"/>
  <Default Extension="gif" ContentType="image/gif"/>
  <Override PartName="/ppt/slides/slide16.xml" ContentType="application/vnd.openxmlformats-officedocument.presentationml.slide+xml"/>
  <Override PartName="/ppt/notesSlides/notesSlide2.xml" ContentType="application/vnd.openxmlformats-officedocument.presentationml.notesSlide+xml"/>
  <Override PartName="/ppt/slides/slide7.xml" ContentType="application/vnd.openxmlformats-officedocument.presentationml.slide+xml"/>
  <Override PartName="/ppt/presentation.xml" ContentType="application/vnd.openxmlformats-officedocument.presentationml.presentation.main+xml"/>
  <Override PartName="/ppt/slides/slide12.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28.xml" ContentType="application/vnd.openxmlformats-officedocument.presentationml.slide+xml"/>
  <Override PartName="/ppt/slides/slide36.xml" ContentType="application/vnd.openxmlformats-officedocument.presentationml.slide+xml"/>
  <Override PartName="/ppt/slideLayouts/slideLayout3.xml" ContentType="application/vnd.openxmlformats-officedocument.presentationml.slideLayout+xml"/>
  <Override PartName="/ppt/slides/slide24.xml" ContentType="application/vnd.openxmlformats-officedocument.presentationml.slide+xml"/>
  <Override PartName="/ppt/slides/slide32.xml" ContentType="application/vnd.openxmlformats-officedocument.presentationml.slide+xml"/>
  <Override PartName="/ppt/slides/slide20.xml" ContentType="application/vnd.openxmlformats-officedocument.presentationml.slide+xml"/>
  <Override PartName="/ppt/notesSlides/notesSlide7.xml" ContentType="application/vnd.openxmlformats-officedocument.presentationml.notesSlide+xml"/>
  <Override PartName="/ppt/slides/slide17.xml" ContentType="application/vnd.openxmlformats-officedocument.presentationml.slide+xml"/>
  <Override PartName="/ppt/notesSlides/notesSlide3.xml" ContentType="application/vnd.openxmlformats-officedocument.presentationml.notesSlide+xml"/>
  <Override PartName="/ppt/slides/slide8.xml" ContentType="application/vnd.openxmlformats-officedocument.presentationml.slide+xml"/>
  <Override PartName="/ppt/slides/slide40.xml" ContentType="application/vnd.openxmlformats-officedocument.presentationml.slide+xml"/>
  <Override PartName="/ppt/presProps.xml" ContentType="application/vnd.openxmlformats-officedocument.presentationml.presProps+xml"/>
  <Override PartName="/ppt/slides/slide13.xml" ContentType="application/vnd.openxmlformats-officedocument.presentationml.slide+xml"/>
  <Override PartName="/ppt/slideLayouts/slideLayout8.xml" ContentType="application/vnd.openxmlformats-officedocument.presentationml.slideLayout+xml"/>
  <Override PartName="/ppt/slideLayouts/slideLayout10.xml" ContentType="application/vnd.openxmlformats-officedocument.presentationml.slideLayout+xml"/>
  <Override PartName="/ppt/slides/slide4.xml" ContentType="application/vnd.openxmlformats-officedocument.presentationml.slide+xml"/>
  <Override PartName="/ppt/slides/slide37.xml" ContentType="application/vnd.openxmlformats-officedocument.presentationml.slide+xml"/>
  <Override PartName="/ppt/slides/slide29.xml" ContentType="application/vnd.openxmlformats-officedocument.presentationml.slide+xml"/>
  <Override PartName="/ppt/slideLayouts/slideLayout4.xml" ContentType="application/vnd.openxmlformats-officedocument.presentationml.slideLayout+xml"/>
  <Override PartName="/ppt/slides/slide25.xml" ContentType="application/vnd.openxmlformats-officedocument.presentationml.slide+xml"/>
  <Override PartName="/ppt/slides/slide33.xml" ContentType="application/vnd.openxmlformats-officedocument.presentationml.slide+xml"/>
  <Override PartName="/ppt/slideMasters/slideMaster1.xml" ContentType="application/vnd.openxmlformats-officedocument.presentationml.slideMaster+xml"/>
  <Override PartName="/ppt/theme/theme1.xml" ContentType="application/vnd.openxmlformats-officedocument.theme+xml"/>
  <Override PartName="/ppt/slides/slide21.xml" ContentType="application/vnd.openxmlformats-officedocument.presentationml.slide+xml"/>
  <Default Extension="bin" ContentType="application/vnd.openxmlformats-officedocument.presentationml.printerSettings"/>
  <Override PartName="/ppt/viewProps.xml" ContentType="application/vnd.openxmlformats-officedocument.presentationml.viewPro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709" r:id="rId1"/>
  </p:sldMasterIdLst>
  <p:notesMasterIdLst>
    <p:notesMasterId r:id="rId44"/>
  </p:notesMasterIdLst>
  <p:sldIdLst>
    <p:sldId id="256" r:id="rId2"/>
    <p:sldId id="257" r:id="rId3"/>
    <p:sldId id="258" r:id="rId4"/>
    <p:sldId id="286" r:id="rId5"/>
    <p:sldId id="287" r:id="rId6"/>
    <p:sldId id="288" r:id="rId7"/>
    <p:sldId id="289" r:id="rId8"/>
    <p:sldId id="290" r:id="rId9"/>
    <p:sldId id="291" r:id="rId10"/>
    <p:sldId id="292" r:id="rId11"/>
    <p:sldId id="293" r:id="rId12"/>
    <p:sldId id="294" r:id="rId13"/>
    <p:sldId id="296" r:id="rId14"/>
    <p:sldId id="295" r:id="rId15"/>
    <p:sldId id="259" r:id="rId16"/>
    <p:sldId id="261" r:id="rId17"/>
    <p:sldId id="264" r:id="rId18"/>
    <p:sldId id="265" r:id="rId19"/>
    <p:sldId id="267" r:id="rId20"/>
    <p:sldId id="268" r:id="rId21"/>
    <p:sldId id="269" r:id="rId22"/>
    <p:sldId id="270" r:id="rId23"/>
    <p:sldId id="271" r:id="rId24"/>
    <p:sldId id="272" r:id="rId25"/>
    <p:sldId id="273" r:id="rId26"/>
    <p:sldId id="274" r:id="rId27"/>
    <p:sldId id="297" r:id="rId28"/>
    <p:sldId id="276" r:id="rId29"/>
    <p:sldId id="277" r:id="rId30"/>
    <p:sldId id="275" r:id="rId31"/>
    <p:sldId id="278" r:id="rId32"/>
    <p:sldId id="279" r:id="rId33"/>
    <p:sldId id="280" r:id="rId34"/>
    <p:sldId id="283" r:id="rId35"/>
    <p:sldId id="281" r:id="rId36"/>
    <p:sldId id="282" r:id="rId37"/>
    <p:sldId id="266" r:id="rId38"/>
    <p:sldId id="284" r:id="rId39"/>
    <p:sldId id="285" r:id="rId40"/>
    <p:sldId id="260" r:id="rId41"/>
    <p:sldId id="298" r:id="rId42"/>
    <p:sldId id="299" r:id="rId4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594" autoAdjust="0"/>
    <p:restoredTop sz="94569" autoAdjust="0"/>
  </p:normalViewPr>
  <p:slideViewPr>
    <p:cSldViewPr snapToGrid="0" snapToObjects="1">
      <p:cViewPr varScale="1">
        <p:scale>
          <a:sx n="89" d="100"/>
          <a:sy n="89" d="100"/>
        </p:scale>
        <p:origin x="-472"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46" Type="http://schemas.openxmlformats.org/officeDocument/2006/relationships/presProps" Target="presProps.xml"/><Relationship Id="rId47" Type="http://schemas.openxmlformats.org/officeDocument/2006/relationships/viewProps" Target="viewProps.xml"/><Relationship Id="rId48" Type="http://schemas.openxmlformats.org/officeDocument/2006/relationships/theme" Target="theme/theme1.xml"/><Relationship Id="rId49" Type="http://schemas.openxmlformats.org/officeDocument/2006/relationships/tableStyles" Target="tableStyles.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notesMaster" Target="notesMasters/notesMaster1.xml"/><Relationship Id="rId45" Type="http://schemas.openxmlformats.org/officeDocument/2006/relationships/printerSettings" Target="printerSettings/printerSettings1.bin"/></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B9376EF-DD4D-594B-AD19-B951B43F57C7}" type="datetimeFigureOut">
              <a:rPr lang="en-US" smtClean="0"/>
              <a:pPr/>
              <a:t>5/9/11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258DC67-DFAA-4E48-A956-ABDF6A5E3EA1}"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0.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In the notes section,</a:t>
            </a:r>
            <a:r>
              <a:rPr lang="en-US" baseline="0" dirty="0" smtClean="0"/>
              <a:t> prepare your script that accompanies this slide.</a:t>
            </a:r>
            <a:endParaRPr lang="en-US" dirty="0" smtClean="0"/>
          </a:p>
        </p:txBody>
      </p:sp>
      <p:sp>
        <p:nvSpPr>
          <p:cNvPr id="4" name="Slide Number Placeholder 3"/>
          <p:cNvSpPr>
            <a:spLocks noGrp="1"/>
          </p:cNvSpPr>
          <p:nvPr>
            <p:ph type="sldNum" sz="quarter" idx="10"/>
          </p:nvPr>
        </p:nvSpPr>
        <p:spPr/>
        <p:txBody>
          <a:bodyPr/>
          <a:lstStyle/>
          <a:p>
            <a:fld id="{C258DC67-DFAA-4E48-A956-ABDF6A5E3EA1}" type="slidenum">
              <a:rPr lang="en-US" smtClean="0"/>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In the notes section,</a:t>
            </a:r>
            <a:r>
              <a:rPr lang="en-US" baseline="0" dirty="0" smtClean="0"/>
              <a:t> prepare your script that accompanies this slide.  NOTE:  Do NOT add or use ANY photos or graphics unless they specifically show the condition you are discussing and you own copyright for the photos or artwork. Do not pirate art 0r photos from Google images, etc. Where we use a photo in the template, you may remove them. They are there to show you where graphics can be placed. We prefer that you do not use artwork as we must research copyright on each one that you use. Please tell the Chair if you have appropriate artwork of photos.</a:t>
            </a:r>
            <a:endParaRPr lang="en-US" dirty="0" smtClean="0"/>
          </a:p>
        </p:txBody>
      </p:sp>
      <p:sp>
        <p:nvSpPr>
          <p:cNvPr id="4" name="Slide Number Placeholder 3"/>
          <p:cNvSpPr>
            <a:spLocks noGrp="1"/>
          </p:cNvSpPr>
          <p:nvPr>
            <p:ph type="sldNum" sz="quarter" idx="10"/>
          </p:nvPr>
        </p:nvSpPr>
        <p:spPr/>
        <p:txBody>
          <a:bodyPr/>
          <a:lstStyle/>
          <a:p>
            <a:fld id="{C258DC67-DFAA-4E48-A956-ABDF6A5E3EA1}" type="slidenum">
              <a:rPr lang="en-US" smtClean="0"/>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In the notes section,</a:t>
            </a:r>
            <a:r>
              <a:rPr lang="en-US" baseline="0" dirty="0" smtClean="0"/>
              <a:t> prepare your script that accompanies this slide.</a:t>
            </a:r>
            <a:endParaRPr lang="en-US" dirty="0" smtClean="0"/>
          </a:p>
        </p:txBody>
      </p:sp>
      <p:sp>
        <p:nvSpPr>
          <p:cNvPr id="4" name="Slide Number Placeholder 3"/>
          <p:cNvSpPr>
            <a:spLocks noGrp="1"/>
          </p:cNvSpPr>
          <p:nvPr>
            <p:ph type="sldNum" sz="quarter" idx="10"/>
          </p:nvPr>
        </p:nvSpPr>
        <p:spPr/>
        <p:txBody>
          <a:bodyPr/>
          <a:lstStyle/>
          <a:p>
            <a:fld id="{C258DC67-DFAA-4E48-A956-ABDF6A5E3EA1}"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In the notes section,</a:t>
            </a:r>
            <a:r>
              <a:rPr lang="en-US" baseline="0" dirty="0" smtClean="0"/>
              <a:t> prepare your script that accompanies this slide.</a:t>
            </a:r>
            <a:endParaRPr lang="en-US" dirty="0" smtClean="0"/>
          </a:p>
          <a:p>
            <a:endParaRPr lang="en-US" dirty="0"/>
          </a:p>
        </p:txBody>
      </p:sp>
      <p:sp>
        <p:nvSpPr>
          <p:cNvPr id="4" name="Slide Number Placeholder 3"/>
          <p:cNvSpPr>
            <a:spLocks noGrp="1"/>
          </p:cNvSpPr>
          <p:nvPr>
            <p:ph type="sldNum" sz="quarter" idx="10"/>
          </p:nvPr>
        </p:nvSpPr>
        <p:spPr/>
        <p:txBody>
          <a:bodyPr/>
          <a:lstStyle/>
          <a:p>
            <a:fld id="{C258DC67-DFAA-4E48-A956-ABDF6A5E3EA1}" type="slidenum">
              <a:rPr lang="en-US" smtClean="0"/>
              <a:pPr/>
              <a:t>15</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In the notes section,</a:t>
            </a:r>
            <a:r>
              <a:rPr lang="en-US" baseline="0" dirty="0" smtClean="0"/>
              <a:t> prepare your script that accompanies this slide.</a:t>
            </a:r>
            <a:endParaRPr lang="en-US" dirty="0" smtClean="0"/>
          </a:p>
          <a:p>
            <a:endParaRPr lang="en-US" dirty="0"/>
          </a:p>
        </p:txBody>
      </p:sp>
      <p:sp>
        <p:nvSpPr>
          <p:cNvPr id="4" name="Slide Number Placeholder 3"/>
          <p:cNvSpPr>
            <a:spLocks noGrp="1"/>
          </p:cNvSpPr>
          <p:nvPr>
            <p:ph type="sldNum" sz="quarter" idx="10"/>
          </p:nvPr>
        </p:nvSpPr>
        <p:spPr/>
        <p:txBody>
          <a:bodyPr/>
          <a:lstStyle/>
          <a:p>
            <a:fld id="{C258DC67-DFAA-4E48-A956-ABDF6A5E3EA1}" type="slidenum">
              <a:rPr lang="en-US" smtClean="0"/>
              <a:pPr/>
              <a:t>16</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In the notes section,</a:t>
            </a:r>
            <a:r>
              <a:rPr lang="en-US" baseline="0" dirty="0" smtClean="0"/>
              <a:t> prepare your script that accompanies this slide. Add as many slides as you need. Limit your presentation to those required in a 20 minute program or less. Use this theme only so all presentations match </a:t>
            </a:r>
            <a:r>
              <a:rPr lang="en-US" baseline="0" smtClean="0"/>
              <a:t>in appearance.</a:t>
            </a:r>
            <a:endParaRPr lang="en-US" smtClean="0"/>
          </a:p>
          <a:p>
            <a:endParaRPr lang="en-US" dirty="0"/>
          </a:p>
        </p:txBody>
      </p:sp>
      <p:sp>
        <p:nvSpPr>
          <p:cNvPr id="4" name="Slide Number Placeholder 3"/>
          <p:cNvSpPr>
            <a:spLocks noGrp="1"/>
          </p:cNvSpPr>
          <p:nvPr>
            <p:ph type="sldNum" sz="quarter" idx="10"/>
          </p:nvPr>
        </p:nvSpPr>
        <p:spPr/>
        <p:txBody>
          <a:bodyPr/>
          <a:lstStyle/>
          <a:p>
            <a:fld id="{C258DC67-DFAA-4E48-A956-ABDF6A5E3EA1}" type="slidenum">
              <a:rPr lang="en-US" smtClean="0"/>
              <a:pPr/>
              <a:t>40</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In the notes section,</a:t>
            </a:r>
            <a:r>
              <a:rPr lang="en-US" baseline="0" dirty="0" smtClean="0"/>
              <a:t> prepare your script that accompanies this slide. Add as many slides as you need. Limit your presentation to those required in a 20 minute program or less. Use this theme only so all presentations match </a:t>
            </a:r>
            <a:r>
              <a:rPr lang="en-US" baseline="0" smtClean="0"/>
              <a:t>in appearance.</a:t>
            </a:r>
            <a:endParaRPr lang="en-US" smtClean="0"/>
          </a:p>
          <a:p>
            <a:endParaRPr lang="en-US" dirty="0"/>
          </a:p>
        </p:txBody>
      </p:sp>
      <p:sp>
        <p:nvSpPr>
          <p:cNvPr id="4" name="Slide Number Placeholder 3"/>
          <p:cNvSpPr>
            <a:spLocks noGrp="1"/>
          </p:cNvSpPr>
          <p:nvPr>
            <p:ph type="sldNum" sz="quarter" idx="10"/>
          </p:nvPr>
        </p:nvSpPr>
        <p:spPr/>
        <p:txBody>
          <a:bodyPr/>
          <a:lstStyle/>
          <a:p>
            <a:fld id="{C258DC67-DFAA-4E48-A956-ABDF6A5E3EA1}" type="slidenum">
              <a:rPr lang="en-US" smtClean="0"/>
              <a:pPr/>
              <a:t>41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7" name="Rectangle 6"/>
          <p:cNvSpPr/>
          <p:nvPr/>
        </p:nvSpPr>
        <p:spPr>
          <a:xfrm>
            <a:off x="1328166" y="1295400"/>
            <a:ext cx="6487668" cy="3152887"/>
          </a:xfrm>
          <a:prstGeom prst="rect">
            <a:avLst/>
          </a:prstGeom>
          <a:ln w="3175">
            <a:solidFill>
              <a:schemeClr val="bg1"/>
            </a:solidFill>
          </a:ln>
          <a:effectLst>
            <a:outerShdw blurRad="63500" sx="100500" sy="100500" algn="ctr" rotWithShape="0">
              <a:prstClr val="black">
                <a:alpha val="50000"/>
              </a:prstClr>
            </a:outerShdw>
          </a:effectLst>
        </p:spPr>
        <p:txBody>
          <a:bodyPr vert="horz" lIns="91440" tIns="45720" rIns="91440" bIns="45720" rtlCol="0">
            <a:normAutofit/>
          </a:bodyPr>
          <a:lstStyle/>
          <a:p>
            <a:pPr marL="0" indent="0" algn="l" defTabSz="914400" rtl="0" eaLnBrk="1" latinLnBrk="0" hangingPunct="1">
              <a:spcBef>
                <a:spcPts val="2000"/>
              </a:spcBef>
              <a:buClr>
                <a:schemeClr val="accent1">
                  <a:lumMod val="60000"/>
                  <a:lumOff val="40000"/>
                </a:schemeClr>
              </a:buClr>
              <a:buSzPct val="110000"/>
              <a:buFont typeface="Wingdings 2" pitchFamily="18" charset="2"/>
              <a:buNone/>
            </a:pPr>
            <a:endParaRPr sz="3200" kern="1200">
              <a:solidFill>
                <a:schemeClr val="tx1">
                  <a:lumMod val="65000"/>
                  <a:lumOff val="35000"/>
                </a:schemeClr>
              </a:solidFill>
              <a:latin typeface="+mn-lt"/>
              <a:ea typeface="+mn-ea"/>
              <a:cs typeface="+mn-cs"/>
            </a:endParaRPr>
          </a:p>
        </p:txBody>
      </p:sp>
      <p:sp>
        <p:nvSpPr>
          <p:cNvPr id="2" name="Title 1"/>
          <p:cNvSpPr>
            <a:spLocks noGrp="1"/>
          </p:cNvSpPr>
          <p:nvPr>
            <p:ph type="ctrTitle"/>
          </p:nvPr>
        </p:nvSpPr>
        <p:spPr>
          <a:xfrm>
            <a:off x="1322921" y="1523999"/>
            <a:ext cx="6498158" cy="1724867"/>
          </a:xfrm>
        </p:spPr>
        <p:txBody>
          <a:bodyPr vert="horz" lIns="91440" tIns="45720" rIns="91440" bIns="45720" rtlCol="0" anchor="b" anchorCtr="0">
            <a:noAutofit/>
          </a:bodyPr>
          <a:lstStyle>
            <a:lvl1pPr marL="0" indent="0" algn="ctr" defTabSz="914400" rtl="0" eaLnBrk="1" latinLnBrk="0" hangingPunct="1">
              <a:spcBef>
                <a:spcPct val="0"/>
              </a:spcBef>
              <a:buClr>
                <a:schemeClr val="accent1">
                  <a:lumMod val="60000"/>
                  <a:lumOff val="40000"/>
                </a:schemeClr>
              </a:buClr>
              <a:buSzPct val="110000"/>
              <a:buFont typeface="Wingdings 2" pitchFamily="18" charset="2"/>
              <a:buNone/>
              <a:defRPr sz="4600" kern="1200">
                <a:solidFill>
                  <a:schemeClr val="accent1"/>
                </a:solidFill>
                <a:latin typeface="+mj-lt"/>
                <a:ea typeface="+mj-ea"/>
                <a:cs typeface="+mj-cs"/>
              </a:defRPr>
            </a:lvl1pPr>
          </a:lstStyle>
          <a:p>
            <a:r>
              <a:rPr lang="en-US" smtClean="0"/>
              <a:t>Click to edit Master title style</a:t>
            </a:r>
            <a:endParaRPr/>
          </a:p>
        </p:txBody>
      </p:sp>
      <p:sp>
        <p:nvSpPr>
          <p:cNvPr id="3" name="Subtitle 2"/>
          <p:cNvSpPr>
            <a:spLocks noGrp="1"/>
          </p:cNvSpPr>
          <p:nvPr>
            <p:ph type="subTitle" idx="1"/>
          </p:nvPr>
        </p:nvSpPr>
        <p:spPr>
          <a:xfrm>
            <a:off x="1322921" y="3299012"/>
            <a:ext cx="6498159" cy="916641"/>
          </a:xfrm>
        </p:spPr>
        <p:txBody>
          <a:bodyPr vert="horz" lIns="91440" tIns="45720" rIns="91440" bIns="45720" rtlCol="0">
            <a:normAutofit/>
          </a:bodyPr>
          <a:lstStyle>
            <a:lvl1pPr marL="0" indent="0" algn="ctr" defTabSz="914400" rtl="0" eaLnBrk="1" latinLnBrk="0" hangingPunct="1">
              <a:spcBef>
                <a:spcPts val="300"/>
              </a:spcBef>
              <a:buClr>
                <a:schemeClr val="accent1">
                  <a:lumMod val="60000"/>
                  <a:lumOff val="40000"/>
                </a:schemeClr>
              </a:buClr>
              <a:buSzPct val="110000"/>
              <a:buFont typeface="Wingdings 2" pitchFamily="18" charset="2"/>
              <a:buNone/>
              <a:defRPr sz="1800" kern="1200">
                <a:solidFill>
                  <a:schemeClr val="tx1">
                    <a:tint val="7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p:txBody>
          <a:bodyPr/>
          <a:lstStyle/>
          <a:p>
            <a:fld id="{41872A48-72FB-0342-86C1-5A7529700538}" type="datetimeFigureOut">
              <a:rPr lang="en-US" smtClean="0"/>
              <a:pPr/>
              <a:t>5/9/11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8DF85F5-FB5E-4F79-A561-97039C58DE01}" type="slidenum">
              <a:rPr/>
              <a:pPr/>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3398" y="611872"/>
            <a:ext cx="4079545" cy="1162050"/>
          </a:xfrm>
        </p:spPr>
        <p:txBody>
          <a:bodyPr anchor="b"/>
          <a:lstStyle>
            <a:lvl1pPr algn="ctr">
              <a:defRPr sz="3600" b="0"/>
            </a:lvl1pPr>
          </a:lstStyle>
          <a:p>
            <a:r>
              <a:rPr lang="en-US" smtClean="0"/>
              <a:t>Click to edit Master title style</a:t>
            </a:r>
            <a:endParaRPr/>
          </a:p>
        </p:txBody>
      </p:sp>
      <p:sp>
        <p:nvSpPr>
          <p:cNvPr id="4" name="Text Placeholder 3"/>
          <p:cNvSpPr>
            <a:spLocks noGrp="1"/>
          </p:cNvSpPr>
          <p:nvPr>
            <p:ph type="body" sz="half" idx="2"/>
          </p:nvPr>
        </p:nvSpPr>
        <p:spPr>
          <a:xfrm>
            <a:off x="533398" y="1787856"/>
            <a:ext cx="4079545" cy="3720152"/>
          </a:xfrm>
        </p:spPr>
        <p:txBody>
          <a:bodyPr>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1872A48-72FB-0342-86C1-5A7529700538}" type="datetimeFigureOut">
              <a:rPr lang="en-US" smtClean="0"/>
              <a:pPr/>
              <a:t>5/9/11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93A833B-AE7F-E647-931E-84A948D90561}" type="slidenum">
              <a:rPr lang="en-US" smtClean="0"/>
              <a:pPr/>
              <a:t>‹#›</a:t>
            </a:fld>
            <a:endParaRPr lang="en-US"/>
          </a:p>
        </p:txBody>
      </p:sp>
      <p:sp>
        <p:nvSpPr>
          <p:cNvPr id="8" name="Picture Placeholder 2"/>
          <p:cNvSpPr>
            <a:spLocks noGrp="1"/>
          </p:cNvSpPr>
          <p:nvPr>
            <p:ph type="pic" idx="1"/>
          </p:nvPr>
        </p:nvSpPr>
        <p:spPr>
          <a:xfrm>
            <a:off x="5090617" y="359392"/>
            <a:ext cx="3657600" cy="5318077"/>
          </a:xfrm>
          <a:ln w="3175">
            <a:solidFill>
              <a:schemeClr val="bg1"/>
            </a:solidFill>
          </a:ln>
          <a:effectLst>
            <a:outerShdw blurRad="63500" sx="100500" sy="100500" algn="ctr" rotWithShape="0">
              <a:prstClr val="black">
                <a:alpha val="50000"/>
              </a:prstClr>
            </a:outerShdw>
          </a:effectLst>
        </p:spPr>
        <p:txBody>
          <a:bodyPr vert="horz" lIns="91440" tIns="45720" rIns="91440" bIns="45720" rtlCol="0">
            <a:normAutofit/>
          </a:bodyPr>
          <a:lstStyle>
            <a:lvl1pPr marL="0" indent="0" algn="l" defTabSz="914400" rtl="0" eaLnBrk="1" latinLnBrk="0" hangingPunct="1">
              <a:spcBef>
                <a:spcPts val="2000"/>
              </a:spcBef>
              <a:buClr>
                <a:schemeClr val="accent1">
                  <a:lumMod val="60000"/>
                  <a:lumOff val="40000"/>
                </a:schemeClr>
              </a:buClr>
              <a:buSzPct val="110000"/>
              <a:buFont typeface="Wingdings 2" pitchFamily="18" charset="2"/>
              <a:buNone/>
              <a:defRPr sz="3200" kern="1200">
                <a:solidFill>
                  <a:schemeClr val="tx1">
                    <a:lumMod val="65000"/>
                    <a:lumOff val="35000"/>
                  </a:schemeClr>
                </a:solidFill>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41872A48-72FB-0342-86C1-5A7529700538}" type="datetimeFigureOut">
              <a:rPr lang="en-US" smtClean="0"/>
              <a:pPr/>
              <a:t>5/9/11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93A833B-AE7F-E647-931E-84A948D90561}"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369792" y="368301"/>
            <a:ext cx="1524000" cy="5575300"/>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549274" y="368301"/>
            <a:ext cx="6689726" cy="55753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41872A48-72FB-0342-86C1-5A7529700538}" type="datetimeFigureOut">
              <a:rPr lang="en-US" smtClean="0"/>
              <a:pPr/>
              <a:t>5/9/11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93A833B-AE7F-E647-931E-84A948D90561}"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41872A48-72FB-0342-86C1-5A7529700538}" type="datetimeFigureOut">
              <a:rPr lang="en-US" smtClean="0"/>
              <a:pPr/>
              <a:t>5/9/11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93A833B-AE7F-E647-931E-84A948D90561}"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Title Slide with Picture">
    <p:spTree>
      <p:nvGrpSpPr>
        <p:cNvPr id="1" name=""/>
        <p:cNvGrpSpPr/>
        <p:nvPr/>
      </p:nvGrpSpPr>
      <p:grpSpPr>
        <a:xfrm>
          <a:off x="0" y="0"/>
          <a:ext cx="0" cy="0"/>
          <a:chOff x="0" y="0"/>
          <a:chExt cx="0" cy="0"/>
        </a:xfrm>
      </p:grpSpPr>
      <p:sp>
        <p:nvSpPr>
          <p:cNvPr id="2" name="Title 1"/>
          <p:cNvSpPr>
            <a:spLocks noGrp="1"/>
          </p:cNvSpPr>
          <p:nvPr>
            <p:ph type="ctrTitle"/>
          </p:nvPr>
        </p:nvSpPr>
        <p:spPr>
          <a:xfrm>
            <a:off x="363538" y="3352801"/>
            <a:ext cx="8416925" cy="1470025"/>
          </a:xfrm>
        </p:spPr>
        <p:txBody>
          <a:bodyPr/>
          <a:lstStyle/>
          <a:p>
            <a:r>
              <a:rPr lang="en-US" smtClean="0"/>
              <a:t>Click to edit Master title style</a:t>
            </a:r>
            <a:endParaRPr/>
          </a:p>
        </p:txBody>
      </p:sp>
      <p:sp>
        <p:nvSpPr>
          <p:cNvPr id="3" name="Subtitle 2"/>
          <p:cNvSpPr>
            <a:spLocks noGrp="1"/>
          </p:cNvSpPr>
          <p:nvPr>
            <p:ph type="subTitle" idx="1"/>
          </p:nvPr>
        </p:nvSpPr>
        <p:spPr>
          <a:xfrm>
            <a:off x="363538" y="4771029"/>
            <a:ext cx="8416925" cy="972671"/>
          </a:xfrm>
        </p:spPr>
        <p:txBody>
          <a:bodyPr>
            <a:normAutofit/>
          </a:bodyPr>
          <a:lstStyle>
            <a:lvl1pPr marL="0" indent="0" algn="ctr">
              <a:spcBef>
                <a:spcPts val="300"/>
              </a:spcBef>
              <a:buNone/>
              <a:defRPr sz="18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p:txBody>
          <a:bodyPr/>
          <a:lstStyle/>
          <a:p>
            <a:fld id="{41872A48-72FB-0342-86C1-5A7529700538}" type="datetimeFigureOut">
              <a:rPr lang="en-US" smtClean="0"/>
              <a:pPr/>
              <a:t>5/9/11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93A833B-AE7F-E647-931E-84A948D90561}" type="slidenum">
              <a:rPr lang="en-US" smtClean="0"/>
              <a:pPr/>
              <a:t>‹#›</a:t>
            </a:fld>
            <a:endParaRPr lang="en-US"/>
          </a:p>
        </p:txBody>
      </p:sp>
      <p:sp>
        <p:nvSpPr>
          <p:cNvPr id="9" name="Picture Placeholder 2"/>
          <p:cNvSpPr>
            <a:spLocks noGrp="1"/>
          </p:cNvSpPr>
          <p:nvPr>
            <p:ph type="pic" idx="13"/>
          </p:nvPr>
        </p:nvSpPr>
        <p:spPr>
          <a:xfrm>
            <a:off x="370980" y="363538"/>
            <a:ext cx="8402040" cy="2836862"/>
          </a:xfrm>
          <a:ln w="3175">
            <a:solidFill>
              <a:schemeClr val="bg1"/>
            </a:solidFill>
          </a:ln>
          <a:effectLst>
            <a:outerShdw blurRad="63500" sx="100500" sy="100500" algn="ctr" rotWithShape="0">
              <a:prstClr val="black">
                <a:alpha val="50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49275" y="2403144"/>
            <a:ext cx="8056563" cy="1362075"/>
          </a:xfrm>
        </p:spPr>
        <p:txBody>
          <a:bodyPr anchor="b" anchorCtr="0"/>
          <a:lstStyle>
            <a:lvl1pPr algn="ctr">
              <a:defRPr sz="4600" b="0" cap="none" baseline="0"/>
            </a:lvl1pPr>
          </a:lstStyle>
          <a:p>
            <a:r>
              <a:rPr lang="en-US" smtClean="0"/>
              <a:t>Click to edit Master title style</a:t>
            </a:r>
            <a:endParaRPr/>
          </a:p>
        </p:txBody>
      </p:sp>
      <p:sp>
        <p:nvSpPr>
          <p:cNvPr id="3" name="Text Placeholder 2"/>
          <p:cNvSpPr>
            <a:spLocks noGrp="1"/>
          </p:cNvSpPr>
          <p:nvPr>
            <p:ph type="body" idx="1"/>
          </p:nvPr>
        </p:nvSpPr>
        <p:spPr>
          <a:xfrm>
            <a:off x="549275" y="3736005"/>
            <a:ext cx="8056563" cy="1500187"/>
          </a:xfrm>
        </p:spPr>
        <p:txBody>
          <a:bodyPr anchor="t" anchorCtr="0">
            <a:normAutofit/>
          </a:bodyPr>
          <a:lstStyle>
            <a:lvl1pPr marL="0" indent="0" algn="ctr">
              <a:spcBef>
                <a:spcPts val="300"/>
              </a:spcBef>
              <a:buNone/>
              <a:defRPr sz="18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1872A48-72FB-0342-86C1-5A7529700538}" type="datetimeFigureOut">
              <a:rPr lang="en-US" smtClean="0"/>
              <a:pPr/>
              <a:t>5/9/11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93A833B-AE7F-E647-931E-84A948D90561}"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49275" y="107576"/>
            <a:ext cx="8042276" cy="1336956"/>
          </a:xfrm>
        </p:spPr>
        <p:txBody>
          <a:bodyPr/>
          <a:lstStyle/>
          <a:p>
            <a:r>
              <a:rPr lang="en-US" smtClean="0"/>
              <a:t>Click to edit Master title style</a:t>
            </a:r>
            <a:endParaRPr/>
          </a:p>
        </p:txBody>
      </p:sp>
      <p:sp>
        <p:nvSpPr>
          <p:cNvPr id="3" name="Content Placeholder 2"/>
          <p:cNvSpPr>
            <a:spLocks noGrp="1"/>
          </p:cNvSpPr>
          <p:nvPr>
            <p:ph sz="half" idx="1"/>
          </p:nvPr>
        </p:nvSpPr>
        <p:spPr>
          <a:xfrm>
            <a:off x="549275" y="1600201"/>
            <a:ext cx="3840480" cy="4343400"/>
          </a:xfrm>
        </p:spPr>
        <p:txBody>
          <a:bodyPr>
            <a:normAutofit/>
          </a:bodyPr>
          <a:lstStyle>
            <a:lvl1pPr>
              <a:spcBef>
                <a:spcPts val="1600"/>
              </a:spcBef>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4751071" y="1600201"/>
            <a:ext cx="3840480" cy="4343400"/>
          </a:xfrm>
        </p:spPr>
        <p:txBody>
          <a:bodyPr>
            <a:normAutofit/>
          </a:bodyPr>
          <a:lstStyle>
            <a:lvl1pPr>
              <a:spcBef>
                <a:spcPts val="1600"/>
              </a:spcBef>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41872A48-72FB-0342-86C1-5A7529700538}" type="datetimeFigureOut">
              <a:rPr lang="en-US" smtClean="0"/>
              <a:pPr/>
              <a:t>5/9/11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93A833B-AE7F-E647-931E-84A948D90561}"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49274" y="107576"/>
            <a:ext cx="8042276" cy="1336956"/>
          </a:xfrm>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549274" y="1453224"/>
            <a:ext cx="3840480" cy="750887"/>
          </a:xfrm>
        </p:spPr>
        <p:txBody>
          <a:bodyPr anchor="b">
            <a:noAutofit/>
          </a:bodyPr>
          <a:lstStyle>
            <a:lvl1pPr marL="0" indent="0" algn="ctr">
              <a:spcBef>
                <a:spcPts val="0"/>
              </a:spcBef>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49274" y="2347415"/>
            <a:ext cx="3840480" cy="3596185"/>
          </a:xfrm>
        </p:spPr>
        <p:txBody>
          <a:bodyPr>
            <a:normAutofit/>
          </a:bodyPr>
          <a:lstStyle>
            <a:lvl1pPr>
              <a:spcBef>
                <a:spcPts val="1600"/>
              </a:spcBef>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4751070" y="1453224"/>
            <a:ext cx="3840480" cy="750887"/>
          </a:xfrm>
        </p:spPr>
        <p:txBody>
          <a:bodyPr anchor="b">
            <a:noAutofit/>
          </a:bodyPr>
          <a:lstStyle>
            <a:lvl1pPr marL="0" indent="0" algn="ctr">
              <a:spcBef>
                <a:spcPts val="0"/>
              </a:spcBef>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51070" y="2347415"/>
            <a:ext cx="3840480" cy="3596185"/>
          </a:xfrm>
        </p:spPr>
        <p:txBody>
          <a:bodyPr>
            <a:normAutofit/>
          </a:bodyPr>
          <a:lstStyle>
            <a:lvl1pPr>
              <a:spcBef>
                <a:spcPts val="1600"/>
              </a:spcBef>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p>
            <a:fld id="{41872A48-72FB-0342-86C1-5A7529700538}" type="datetimeFigureOut">
              <a:rPr lang="en-US" smtClean="0"/>
              <a:pPr/>
              <a:t>5/9/11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93A833B-AE7F-E647-931E-84A948D90561}"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41872A48-72FB-0342-86C1-5A7529700538}" type="datetimeFigureOut">
              <a:rPr lang="en-US" smtClean="0"/>
              <a:pPr/>
              <a:t>5/9/11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93A833B-AE7F-E647-931E-84A948D90561}"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1872A48-72FB-0342-86C1-5A7529700538}" type="datetimeFigureOut">
              <a:rPr lang="en-US" smtClean="0"/>
              <a:pPr/>
              <a:t>5/9/11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93A833B-AE7F-E647-931E-84A948D90561}"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3399" y="611872"/>
            <a:ext cx="3840480" cy="1162050"/>
          </a:xfrm>
        </p:spPr>
        <p:txBody>
          <a:bodyPr anchor="b"/>
          <a:lstStyle>
            <a:lvl1pPr algn="ctr">
              <a:defRPr sz="3600" b="0"/>
            </a:lvl1pPr>
          </a:lstStyle>
          <a:p>
            <a:r>
              <a:rPr lang="en-US" smtClean="0"/>
              <a:t>Click to edit Master title style</a:t>
            </a:r>
            <a:endParaRPr/>
          </a:p>
        </p:txBody>
      </p:sp>
      <p:sp>
        <p:nvSpPr>
          <p:cNvPr id="3" name="Content Placeholder 2"/>
          <p:cNvSpPr>
            <a:spLocks noGrp="1"/>
          </p:cNvSpPr>
          <p:nvPr>
            <p:ph idx="1"/>
          </p:nvPr>
        </p:nvSpPr>
        <p:spPr>
          <a:xfrm>
            <a:off x="4742824" y="368300"/>
            <a:ext cx="3840480" cy="5575300"/>
          </a:xfrm>
        </p:spPr>
        <p:txBody>
          <a:bodyPr>
            <a:normAutofit/>
          </a:bodyPr>
          <a:lstStyle>
            <a:lvl1pPr>
              <a:spcBef>
                <a:spcPts val="2000"/>
              </a:spcBef>
              <a:defRPr sz="2200"/>
            </a:lvl1pPr>
            <a:lvl2pPr>
              <a:defRPr sz="20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533399" y="1787856"/>
            <a:ext cx="3840480" cy="3720152"/>
          </a:xfrm>
        </p:spPr>
        <p:txBody>
          <a:bodyPr>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1872A48-72FB-0342-86C1-5A7529700538}" type="datetimeFigureOut">
              <a:rPr lang="en-US" smtClean="0"/>
              <a:pPr/>
              <a:t>5/9/11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1AA4845-A08A-4DF4-8D99-E2E7B6D41C67}" type="slidenum">
              <a:rPr/>
              <a:pPr/>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49275" y="107576"/>
            <a:ext cx="8042276" cy="1336956"/>
          </a:xfrm>
          <a:prstGeom prst="rect">
            <a:avLst/>
          </a:prstGeom>
        </p:spPr>
        <p:txBody>
          <a:bodyPr vert="horz" lIns="91440" tIns="45720" rIns="91440" bIns="45720" rtlCol="0" anchor="b" anchorCtr="0">
            <a:noAutofit/>
          </a:bodyPr>
          <a:lstStyle/>
          <a:p>
            <a:r>
              <a:rPr lang="en-US" smtClean="0"/>
              <a:t>Click to edit Master title style</a:t>
            </a:r>
            <a:endParaRPr/>
          </a:p>
        </p:txBody>
      </p:sp>
      <p:sp>
        <p:nvSpPr>
          <p:cNvPr id="3" name="Text Placeholder 2"/>
          <p:cNvSpPr>
            <a:spLocks noGrp="1"/>
          </p:cNvSpPr>
          <p:nvPr>
            <p:ph type="body" idx="1"/>
          </p:nvPr>
        </p:nvSpPr>
        <p:spPr>
          <a:xfrm>
            <a:off x="549275" y="1600201"/>
            <a:ext cx="8042276" cy="43434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2"/>
          </p:nvPr>
        </p:nvSpPr>
        <p:spPr>
          <a:xfrm>
            <a:off x="5629835" y="6275668"/>
            <a:ext cx="2133600" cy="365125"/>
          </a:xfrm>
          <a:prstGeom prst="rect">
            <a:avLst/>
          </a:prstGeom>
        </p:spPr>
        <p:txBody>
          <a:bodyPr vert="horz" lIns="91440" tIns="45720" rIns="91440" bIns="45720" rtlCol="0" anchor="ctr"/>
          <a:lstStyle>
            <a:lvl1pPr algn="r">
              <a:defRPr sz="1200">
                <a:solidFill>
                  <a:schemeClr val="bg1"/>
                </a:solidFill>
              </a:defRPr>
            </a:lvl1pPr>
          </a:lstStyle>
          <a:p>
            <a:fld id="{41872A48-72FB-0342-86C1-5A7529700538}" type="datetimeFigureOut">
              <a:rPr lang="en-US" smtClean="0"/>
              <a:pPr/>
              <a:t>5/9/11</a:t>
            </a:fld>
            <a:endParaRPr lang="en-US"/>
          </a:p>
        </p:txBody>
      </p:sp>
      <p:sp>
        <p:nvSpPr>
          <p:cNvPr id="5" name="Footer Placeholder 4"/>
          <p:cNvSpPr>
            <a:spLocks noGrp="1"/>
          </p:cNvSpPr>
          <p:nvPr>
            <p:ph type="ftr" sz="quarter" idx="3"/>
          </p:nvPr>
        </p:nvSpPr>
        <p:spPr>
          <a:xfrm>
            <a:off x="264458" y="6275668"/>
            <a:ext cx="4840941" cy="365125"/>
          </a:xfrm>
          <a:prstGeom prst="rect">
            <a:avLst/>
          </a:prstGeom>
        </p:spPr>
        <p:txBody>
          <a:bodyPr vert="horz" lIns="91440" tIns="45720" rIns="91440" bIns="45720" rtlCol="0" anchor="ctr"/>
          <a:lstStyle>
            <a:lvl1pPr algn="l">
              <a:defRPr sz="1200">
                <a:solidFill>
                  <a:schemeClr val="bg1"/>
                </a:solidFill>
              </a:defRPr>
            </a:lvl1pPr>
          </a:lstStyle>
          <a:p>
            <a:endParaRPr lang="en-US"/>
          </a:p>
        </p:txBody>
      </p:sp>
      <p:sp>
        <p:nvSpPr>
          <p:cNvPr id="6" name="Slide Number Placeholder 5"/>
          <p:cNvSpPr>
            <a:spLocks noGrp="1"/>
          </p:cNvSpPr>
          <p:nvPr>
            <p:ph type="sldNum" sz="quarter" idx="4"/>
          </p:nvPr>
        </p:nvSpPr>
        <p:spPr>
          <a:xfrm>
            <a:off x="7897906" y="6275668"/>
            <a:ext cx="990600" cy="365125"/>
          </a:xfrm>
          <a:prstGeom prst="rect">
            <a:avLst/>
          </a:prstGeom>
        </p:spPr>
        <p:txBody>
          <a:bodyPr vert="horz" lIns="91440" tIns="45720" rIns="91440" bIns="45720" rtlCol="0" anchor="ctr"/>
          <a:lstStyle>
            <a:lvl1pPr algn="r">
              <a:defRPr sz="3600">
                <a:solidFill>
                  <a:schemeClr val="bg1"/>
                </a:solidFill>
              </a:defRPr>
            </a:lvl1pPr>
          </a:lstStyle>
          <a:p>
            <a:fld id="{993A833B-AE7F-E647-931E-84A948D90561}"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10" r:id="rId1"/>
    <p:sldLayoutId id="2147483711" r:id="rId2"/>
    <p:sldLayoutId id="2147483712" r:id="rId3"/>
    <p:sldLayoutId id="2147483713" r:id="rId4"/>
    <p:sldLayoutId id="2147483714" r:id="rId5"/>
    <p:sldLayoutId id="2147483715" r:id="rId6"/>
    <p:sldLayoutId id="2147483716" r:id="rId7"/>
    <p:sldLayoutId id="2147483717" r:id="rId8"/>
    <p:sldLayoutId id="2147483718" r:id="rId9"/>
    <p:sldLayoutId id="2147483719" r:id="rId10"/>
    <p:sldLayoutId id="2147483720" r:id="rId11"/>
    <p:sldLayoutId id="2147483721" r:id="rId12"/>
  </p:sldLayoutIdLst>
  <p:txStyles>
    <p:titleStyle>
      <a:lvl1pPr algn="ctr" defTabSz="914400" rtl="0" eaLnBrk="1" latinLnBrk="0" hangingPunct="1">
        <a:spcBef>
          <a:spcPct val="0"/>
        </a:spcBef>
        <a:buNone/>
        <a:defRPr sz="4600" kern="1200">
          <a:solidFill>
            <a:schemeClr val="accent1"/>
          </a:solidFill>
          <a:latin typeface="+mj-lt"/>
          <a:ea typeface="+mj-ea"/>
          <a:cs typeface="+mj-cs"/>
        </a:defRPr>
      </a:lvl1pPr>
    </p:titleStyle>
    <p:bodyStyle>
      <a:lvl1pPr marL="349250" indent="-349250" algn="l" defTabSz="914400" rtl="0" eaLnBrk="1" latinLnBrk="0" hangingPunct="1">
        <a:spcBef>
          <a:spcPts val="2000"/>
        </a:spcBef>
        <a:buClr>
          <a:schemeClr val="accent1">
            <a:lumMod val="60000"/>
            <a:lumOff val="40000"/>
          </a:schemeClr>
        </a:buClr>
        <a:buSzPct val="110000"/>
        <a:buFont typeface="Wingdings 2" pitchFamily="18" charset="2"/>
        <a:buChar char=""/>
        <a:defRPr sz="2400" kern="1200">
          <a:solidFill>
            <a:schemeClr val="tx1">
              <a:lumMod val="65000"/>
              <a:lumOff val="35000"/>
            </a:schemeClr>
          </a:solidFill>
          <a:latin typeface="+mn-lt"/>
          <a:ea typeface="+mn-ea"/>
          <a:cs typeface="+mn-cs"/>
        </a:defRPr>
      </a:lvl1pPr>
      <a:lvl2pPr marL="685800" indent="-336550" algn="l" defTabSz="914400" rtl="0" eaLnBrk="1" latinLnBrk="0" hangingPunct="1">
        <a:spcBef>
          <a:spcPts val="600"/>
        </a:spcBef>
        <a:buClr>
          <a:schemeClr val="accent1">
            <a:lumMod val="75000"/>
          </a:schemeClr>
        </a:buClr>
        <a:buSzPct val="110000"/>
        <a:buFont typeface="Wingdings 2" pitchFamily="18" charset="2"/>
        <a:buChar char=""/>
        <a:defRPr sz="2200" kern="1200">
          <a:solidFill>
            <a:schemeClr val="tx1">
              <a:lumMod val="65000"/>
              <a:lumOff val="35000"/>
            </a:schemeClr>
          </a:solidFill>
          <a:latin typeface="+mn-lt"/>
          <a:ea typeface="+mn-ea"/>
          <a:cs typeface="+mn-cs"/>
        </a:defRPr>
      </a:lvl2pPr>
      <a:lvl3pPr marL="968375" indent="-282575" algn="l" defTabSz="914400" rtl="0" eaLnBrk="1" latinLnBrk="0" hangingPunct="1">
        <a:spcBef>
          <a:spcPts val="600"/>
        </a:spcBef>
        <a:buClr>
          <a:schemeClr val="accent1">
            <a:lumMod val="60000"/>
            <a:lumOff val="40000"/>
          </a:schemeClr>
        </a:buClr>
        <a:buSzPct val="110000"/>
        <a:buFont typeface="Wingdings 2" pitchFamily="18" charset="2"/>
        <a:buChar char=""/>
        <a:defRPr sz="2000" kern="1200">
          <a:solidFill>
            <a:schemeClr val="tx1">
              <a:lumMod val="65000"/>
              <a:lumOff val="35000"/>
            </a:schemeClr>
          </a:solidFill>
          <a:latin typeface="+mn-lt"/>
          <a:ea typeface="+mn-ea"/>
          <a:cs typeface="+mn-cs"/>
        </a:defRPr>
      </a:lvl3pPr>
      <a:lvl4pPr marL="1263650" indent="-295275" algn="l" defTabSz="914400" rtl="0" eaLnBrk="1" latinLnBrk="0" hangingPunct="1">
        <a:spcBef>
          <a:spcPts val="600"/>
        </a:spcBef>
        <a:buClr>
          <a:schemeClr val="accent1">
            <a:lumMod val="75000"/>
          </a:schemeClr>
        </a:buClr>
        <a:buSzPct val="110000"/>
        <a:buFont typeface="Wingdings 2" pitchFamily="18" charset="2"/>
        <a:buChar char=""/>
        <a:defRPr sz="1800" kern="1200">
          <a:solidFill>
            <a:schemeClr val="tx1">
              <a:lumMod val="65000"/>
              <a:lumOff val="35000"/>
            </a:schemeClr>
          </a:solidFill>
          <a:latin typeface="+mn-lt"/>
          <a:ea typeface="+mn-ea"/>
          <a:cs typeface="+mn-cs"/>
        </a:defRPr>
      </a:lvl4pPr>
      <a:lvl5pPr marL="1546225" indent="-282575" algn="l" defTabSz="914400" rtl="0" eaLnBrk="1" latinLnBrk="0" hangingPunct="1">
        <a:spcBef>
          <a:spcPts val="600"/>
        </a:spcBef>
        <a:buClr>
          <a:schemeClr val="accent1">
            <a:lumMod val="60000"/>
            <a:lumOff val="40000"/>
          </a:schemeClr>
        </a:buClr>
        <a:buSzPct val="110000"/>
        <a:buFont typeface="Wingdings 2" pitchFamily="18" charset="2"/>
        <a:buChar char=""/>
        <a:defRPr sz="1800" kern="1200">
          <a:solidFill>
            <a:schemeClr val="tx1">
              <a:lumMod val="65000"/>
              <a:lumOff val="3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jpeg"/><Relationship Id="rId3" Type="http://schemas.openxmlformats.org/officeDocument/2006/relationships/image" Target="../media/image12.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5.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6.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7.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8.jpe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jpeg"/><Relationship Id="rId3" Type="http://schemas.openxmlformats.org/officeDocument/2006/relationships/image" Target="../media/image8.gif"/></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jpeg"/><Relationship Id="rId3" Type="http://schemas.openxmlformats.org/officeDocument/2006/relationships/image" Target="../media/image10.jpe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a:xfrm>
            <a:off x="927600" y="2439985"/>
            <a:ext cx="7492157" cy="1269933"/>
          </a:xfrm>
        </p:spPr>
        <p:txBody>
          <a:bodyPr/>
          <a:lstStyle/>
          <a:p>
            <a:r>
              <a:rPr lang="en-US" dirty="0" smtClean="0"/>
              <a:t>Museum Alarm Systems</a:t>
            </a:r>
            <a:endParaRPr lang="en-US" dirty="0"/>
          </a:p>
        </p:txBody>
      </p:sp>
      <p:sp>
        <p:nvSpPr>
          <p:cNvPr id="3" name="Subtitle 2"/>
          <p:cNvSpPr>
            <a:spLocks noGrp="1"/>
          </p:cNvSpPr>
          <p:nvPr>
            <p:ph type="subTitle" idx="1"/>
          </p:nvPr>
        </p:nvSpPr>
        <p:spPr>
          <a:xfrm>
            <a:off x="1322921" y="4366290"/>
            <a:ext cx="6498159" cy="841865"/>
          </a:xfrm>
        </p:spPr>
        <p:txBody>
          <a:bodyPr/>
          <a:lstStyle/>
          <a:p>
            <a:r>
              <a:rPr lang="en-US" dirty="0" smtClean="0">
                <a:solidFill>
                  <a:schemeClr val="accent1"/>
                </a:solidFill>
              </a:rPr>
              <a:t>For AAM Members</a:t>
            </a:r>
            <a:endParaRPr lang="en-US" dirty="0">
              <a:solidFill>
                <a:schemeClr val="accent1"/>
              </a:solidFill>
            </a:endParaRPr>
          </a:p>
        </p:txBody>
      </p:sp>
      <p:pic>
        <p:nvPicPr>
          <p:cNvPr id="4" name="Picture 3" descr="museum.png"/>
          <p:cNvPicPr>
            <a:picLocks noChangeAspect="1"/>
          </p:cNvPicPr>
          <p:nvPr/>
        </p:nvPicPr>
        <p:blipFill>
          <a:blip r:embed="rId3"/>
          <a:stretch>
            <a:fillRect/>
          </a:stretch>
        </p:blipFill>
        <p:spPr>
          <a:xfrm>
            <a:off x="3406775" y="608011"/>
            <a:ext cx="2336800" cy="1831975"/>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Parts of a System</a:t>
            </a:r>
            <a:endParaRPr lang="en-US" dirty="0"/>
          </a:p>
        </p:txBody>
      </p:sp>
      <p:sp>
        <p:nvSpPr>
          <p:cNvPr id="3" name="Content Placeholder 2"/>
          <p:cNvSpPr>
            <a:spLocks noGrp="1"/>
          </p:cNvSpPr>
          <p:nvPr>
            <p:ph idx="1"/>
          </p:nvPr>
        </p:nvSpPr>
        <p:spPr>
          <a:xfrm>
            <a:off x="549275" y="1600201"/>
            <a:ext cx="7156944" cy="2166794"/>
          </a:xfrm>
        </p:spPr>
        <p:txBody>
          <a:bodyPr>
            <a:normAutofit fontScale="92500"/>
          </a:bodyPr>
          <a:lstStyle/>
          <a:p>
            <a:r>
              <a:rPr lang="en-US" dirty="0" smtClean="0"/>
              <a:t>Glass break Detectors either detect impact against a glass window or skylight or they listen for the frequency of breaking glass. They are over used in museums and should be used sparingly. Adding blinds, window film, curtains, scrim, etc on a window will make them ineffective. </a:t>
            </a:r>
            <a:endParaRPr lang="en-US" dirty="0"/>
          </a:p>
        </p:txBody>
      </p:sp>
      <p:pic>
        <p:nvPicPr>
          <p:cNvPr id="4" name="Picture 3" descr="110868.jpg"/>
          <p:cNvPicPr>
            <a:picLocks noChangeAspect="1"/>
          </p:cNvPicPr>
          <p:nvPr/>
        </p:nvPicPr>
        <p:blipFill>
          <a:blip r:embed="rId2"/>
          <a:stretch>
            <a:fillRect/>
          </a:stretch>
        </p:blipFill>
        <p:spPr>
          <a:xfrm>
            <a:off x="4992321" y="3766995"/>
            <a:ext cx="2245909" cy="2245908"/>
          </a:xfrm>
          <a:prstGeom prst="rect">
            <a:avLst/>
          </a:prstGeom>
        </p:spPr>
      </p:pic>
      <p:pic>
        <p:nvPicPr>
          <p:cNvPr id="5" name="Picture 4" descr="usp724gray.jpg"/>
          <p:cNvPicPr>
            <a:picLocks noChangeAspect="1"/>
          </p:cNvPicPr>
          <p:nvPr/>
        </p:nvPicPr>
        <p:blipFill>
          <a:blip r:embed="rId3"/>
          <a:stretch>
            <a:fillRect/>
          </a:stretch>
        </p:blipFill>
        <p:spPr>
          <a:xfrm>
            <a:off x="1914251" y="3766995"/>
            <a:ext cx="2002901" cy="2260492"/>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Parts of a System</a:t>
            </a:r>
            <a:endParaRPr lang="en-US" dirty="0"/>
          </a:p>
        </p:txBody>
      </p:sp>
      <p:sp>
        <p:nvSpPr>
          <p:cNvPr id="3" name="Content Placeholder 2"/>
          <p:cNvSpPr>
            <a:spLocks noGrp="1"/>
          </p:cNvSpPr>
          <p:nvPr>
            <p:ph idx="1"/>
          </p:nvPr>
        </p:nvSpPr>
        <p:spPr>
          <a:xfrm>
            <a:off x="549275" y="1600201"/>
            <a:ext cx="7156944" cy="2509248"/>
          </a:xfrm>
        </p:spPr>
        <p:txBody>
          <a:bodyPr>
            <a:normAutofit fontScale="92500"/>
          </a:bodyPr>
          <a:lstStyle/>
          <a:p>
            <a:r>
              <a:rPr lang="en-US" dirty="0" smtClean="0"/>
              <a:t>Panic Buttons. There are several styles. This is just one style. They mount under a counter. Pressing them causes an alarm to be sent to police but not sound locally so the criminal does not know you set off the alarm. Be aware that police take these seriously and respond with guns drawn. Use them only in a serious situation.</a:t>
            </a:r>
            <a:endParaRPr lang="en-US" dirty="0"/>
          </a:p>
        </p:txBody>
      </p:sp>
      <p:pic>
        <p:nvPicPr>
          <p:cNvPr id="4" name="Picture 3" descr="GE_3040_Panic_Hold_Up_Button.jpg"/>
          <p:cNvPicPr>
            <a:picLocks noChangeAspect="1"/>
          </p:cNvPicPr>
          <p:nvPr/>
        </p:nvPicPr>
        <p:blipFill>
          <a:blip r:embed="rId2"/>
          <a:stretch>
            <a:fillRect/>
          </a:stretch>
        </p:blipFill>
        <p:spPr>
          <a:xfrm>
            <a:off x="3773162" y="4109449"/>
            <a:ext cx="1808721" cy="2244154"/>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Parts of a System</a:t>
            </a:r>
            <a:endParaRPr lang="en-US" dirty="0"/>
          </a:p>
        </p:txBody>
      </p:sp>
      <p:sp>
        <p:nvSpPr>
          <p:cNvPr id="3" name="Content Placeholder 2"/>
          <p:cNvSpPr>
            <a:spLocks noGrp="1"/>
          </p:cNvSpPr>
          <p:nvPr>
            <p:ph idx="1"/>
          </p:nvPr>
        </p:nvSpPr>
        <p:spPr>
          <a:xfrm>
            <a:off x="549275" y="1600201"/>
            <a:ext cx="7156944" cy="1710189"/>
          </a:xfrm>
        </p:spPr>
        <p:txBody>
          <a:bodyPr>
            <a:normAutofit/>
          </a:bodyPr>
          <a:lstStyle/>
          <a:p>
            <a:r>
              <a:rPr lang="en-US" dirty="0" smtClean="0"/>
              <a:t>Outdoor Infrared Beams.  These are used rarely but detect someone crossing the beam on your grounds. Deer and birds also set them off so they have a limited use.</a:t>
            </a:r>
            <a:endParaRPr lang="en-US" dirty="0"/>
          </a:p>
        </p:txBody>
      </p:sp>
      <p:pic>
        <p:nvPicPr>
          <p:cNvPr id="4" name="Picture 3" descr="s_1812673_pb-1n.jpg"/>
          <p:cNvPicPr>
            <a:picLocks noChangeAspect="1"/>
          </p:cNvPicPr>
          <p:nvPr/>
        </p:nvPicPr>
        <p:blipFill>
          <a:blip r:embed="rId2"/>
          <a:stretch>
            <a:fillRect/>
          </a:stretch>
        </p:blipFill>
        <p:spPr>
          <a:xfrm>
            <a:off x="3385185" y="3310390"/>
            <a:ext cx="2665624" cy="2665624"/>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Parts of a System</a:t>
            </a:r>
            <a:endParaRPr lang="en-US" dirty="0"/>
          </a:p>
        </p:txBody>
      </p:sp>
      <p:sp>
        <p:nvSpPr>
          <p:cNvPr id="3" name="Content Placeholder 2"/>
          <p:cNvSpPr>
            <a:spLocks noGrp="1"/>
          </p:cNvSpPr>
          <p:nvPr>
            <p:ph idx="1"/>
          </p:nvPr>
        </p:nvSpPr>
        <p:spPr>
          <a:xfrm>
            <a:off x="549275" y="1600201"/>
            <a:ext cx="7156944" cy="1710189"/>
          </a:xfrm>
        </p:spPr>
        <p:txBody>
          <a:bodyPr>
            <a:normAutofit/>
          </a:bodyPr>
          <a:lstStyle/>
          <a:p>
            <a:r>
              <a:rPr lang="en-US" dirty="0" smtClean="0"/>
              <a:t>Water Leak Detectors. These generally mount under sinks or where a water overflow can be anticipated.</a:t>
            </a:r>
            <a:endParaRPr lang="en-US" dirty="0"/>
          </a:p>
        </p:txBody>
      </p:sp>
      <p:pic>
        <p:nvPicPr>
          <p:cNvPr id="4" name="Picture 3" descr="floodstopper-leak-detection-system.jpg"/>
          <p:cNvPicPr>
            <a:picLocks noChangeAspect="1"/>
          </p:cNvPicPr>
          <p:nvPr/>
        </p:nvPicPr>
        <p:blipFill>
          <a:blip r:embed="rId2"/>
          <a:stretch>
            <a:fillRect/>
          </a:stretch>
        </p:blipFill>
        <p:spPr>
          <a:xfrm>
            <a:off x="3210925" y="2915794"/>
            <a:ext cx="2847962" cy="2418577"/>
          </a:xfrm>
          <a:prstGeom prst="rect">
            <a:avLst/>
          </a:prstGeom>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Parts of a System</a:t>
            </a:r>
            <a:endParaRPr lang="en-US" dirty="0"/>
          </a:p>
        </p:txBody>
      </p:sp>
      <p:sp>
        <p:nvSpPr>
          <p:cNvPr id="3" name="Content Placeholder 2"/>
          <p:cNvSpPr>
            <a:spLocks noGrp="1"/>
          </p:cNvSpPr>
          <p:nvPr>
            <p:ph idx="1"/>
          </p:nvPr>
        </p:nvSpPr>
        <p:spPr>
          <a:xfrm>
            <a:off x="549275" y="1600201"/>
            <a:ext cx="7156944" cy="2566324"/>
          </a:xfrm>
        </p:spPr>
        <p:txBody>
          <a:bodyPr>
            <a:normAutofit fontScale="85000" lnSpcReduction="20000"/>
          </a:bodyPr>
          <a:lstStyle/>
          <a:p>
            <a:r>
              <a:rPr lang="en-US" dirty="0" smtClean="0"/>
              <a:t>Specialty Detectors. There are many types of detectors and any of them will work with any alarm panel.</a:t>
            </a:r>
          </a:p>
          <a:p>
            <a:r>
              <a:rPr lang="en-US" dirty="0" smtClean="0"/>
              <a:t>You do not need to buy a detector from the manufacturer of your alarm panel. They are interchangeable.</a:t>
            </a:r>
          </a:p>
          <a:p>
            <a:r>
              <a:rPr lang="en-US" dirty="0" smtClean="0"/>
              <a:t>Be sure to buy the correct detector for the application. This is particularly important for motion detectors</a:t>
            </a:r>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Understanding Detectors</a:t>
            </a:r>
            <a:endParaRPr lang="en-US" dirty="0"/>
          </a:p>
        </p:txBody>
      </p:sp>
      <p:sp>
        <p:nvSpPr>
          <p:cNvPr id="3" name="Content Placeholder 2"/>
          <p:cNvSpPr>
            <a:spLocks noGrp="1"/>
          </p:cNvSpPr>
          <p:nvPr>
            <p:ph idx="1"/>
          </p:nvPr>
        </p:nvSpPr>
        <p:spPr/>
        <p:txBody>
          <a:bodyPr/>
          <a:lstStyle/>
          <a:p>
            <a:r>
              <a:rPr lang="en-US" dirty="0" smtClean="0"/>
              <a:t>Motion detectors mount on walls or ceilings and detect movement. </a:t>
            </a:r>
          </a:p>
          <a:p>
            <a:pPr lvl="1"/>
            <a:r>
              <a:rPr lang="en-US" dirty="0" smtClean="0"/>
              <a:t>Nearly all use infrared technology. Every living thing gives off infrared “heat” which we can’t see with our naked eyes. Infrared detectors “see” the changing heat pattern from a moving body and alarm.</a:t>
            </a:r>
          </a:p>
          <a:p>
            <a:pPr lvl="1"/>
            <a:r>
              <a:rPr lang="en-US" dirty="0" smtClean="0"/>
              <a:t>Some use both infrared technology and microwave technology. Microwaves work exactly like police radar. They project microwaves toward the intruder and bounce back. When they detect movement, the bounce back pattern changes and they </a:t>
            </a:r>
            <a:r>
              <a:rPr lang="en-US" dirty="0" smtClean="0"/>
              <a:t>alarm.</a:t>
            </a:r>
            <a:r>
              <a:rPr lang="en-US" dirty="0" smtClean="0"/>
              <a:t> </a:t>
            </a:r>
          </a:p>
          <a:p>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Detection Devices?</a:t>
            </a:r>
            <a:endParaRPr lang="en-US" dirty="0"/>
          </a:p>
        </p:txBody>
      </p:sp>
      <p:sp>
        <p:nvSpPr>
          <p:cNvPr id="3" name="Content Placeholder 2"/>
          <p:cNvSpPr>
            <a:spLocks noGrp="1"/>
          </p:cNvSpPr>
          <p:nvPr>
            <p:ph idx="1"/>
          </p:nvPr>
        </p:nvSpPr>
        <p:spPr/>
        <p:txBody>
          <a:bodyPr/>
          <a:lstStyle/>
          <a:p>
            <a:r>
              <a:rPr lang="en-US" dirty="0" smtClean="0"/>
              <a:t>Detectors that use two technologies are called “</a:t>
            </a:r>
            <a:r>
              <a:rPr lang="en-US" dirty="0" smtClean="0"/>
              <a:t>d</a:t>
            </a:r>
            <a:r>
              <a:rPr lang="en-US" dirty="0" smtClean="0"/>
              <a:t>ual technology”. They alarm only when both the infrared and the microwave technologies detect motion. </a:t>
            </a:r>
          </a:p>
          <a:p>
            <a:r>
              <a:rPr lang="en-US" dirty="0" smtClean="0"/>
              <a:t>They are more resistant to false alarms because each technology compensates for the other’s weaknesses.</a:t>
            </a:r>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Wired or Wireless?</a:t>
            </a:r>
            <a:endParaRPr lang="en-US" dirty="0"/>
          </a:p>
        </p:txBody>
      </p:sp>
      <p:sp>
        <p:nvSpPr>
          <p:cNvPr id="3" name="Content Placeholder 2"/>
          <p:cNvSpPr>
            <a:spLocks noGrp="1"/>
          </p:cNvSpPr>
          <p:nvPr>
            <p:ph idx="1"/>
          </p:nvPr>
        </p:nvSpPr>
        <p:spPr/>
        <p:txBody>
          <a:bodyPr/>
          <a:lstStyle/>
          <a:p>
            <a:r>
              <a:rPr lang="en-US" dirty="0" smtClean="0"/>
              <a:t>Alarm systems can be hardwired or wireless.</a:t>
            </a:r>
          </a:p>
          <a:p>
            <a:pPr lvl="1"/>
            <a:r>
              <a:rPr lang="en-US" dirty="0" smtClean="0"/>
              <a:t>Hardwired detectors are superior and recommended for primary building alarm systems.</a:t>
            </a:r>
          </a:p>
          <a:p>
            <a:pPr lvl="1"/>
            <a:r>
              <a:rPr lang="en-US" dirty="0" smtClean="0"/>
              <a:t>Wireless detectors save the cost of wiring and disruption to the building during installation but they often cost almost as much as a wired system.</a:t>
            </a:r>
          </a:p>
          <a:p>
            <a:pPr lvl="1"/>
            <a:r>
              <a:rPr lang="en-US" dirty="0" smtClean="0"/>
              <a:t>Wireless detectors can be more easily defeated.</a:t>
            </a:r>
          </a:p>
          <a:p>
            <a:pPr lvl="1"/>
            <a:r>
              <a:rPr lang="en-US" dirty="0" smtClean="0"/>
              <a:t>They are subject to the human error of not keeping them properly maintained.</a:t>
            </a:r>
          </a:p>
          <a:p>
            <a:pPr lvl="2"/>
            <a:r>
              <a:rPr lang="en-US" dirty="0" smtClean="0"/>
              <a:t>Batteries need replacing immediately upon failure!</a:t>
            </a:r>
          </a:p>
          <a:p>
            <a:pPr lvl="2"/>
            <a:r>
              <a:rPr lang="en-US" dirty="0" smtClean="0"/>
              <a:t>Each detector’s battery fails about once per year.</a:t>
            </a:r>
          </a:p>
          <a:p>
            <a:pPr lvl="2"/>
            <a:endParaRPr lang="en-US" dirty="0" smtClean="0"/>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Wired or Wireless?</a:t>
            </a:r>
            <a:endParaRPr lang="en-US" dirty="0"/>
          </a:p>
        </p:txBody>
      </p:sp>
      <p:sp>
        <p:nvSpPr>
          <p:cNvPr id="3" name="Content Placeholder 2"/>
          <p:cNvSpPr>
            <a:spLocks noGrp="1"/>
          </p:cNvSpPr>
          <p:nvPr>
            <p:ph idx="1"/>
          </p:nvPr>
        </p:nvSpPr>
        <p:spPr/>
        <p:txBody>
          <a:bodyPr/>
          <a:lstStyle/>
          <a:p>
            <a:pPr lvl="2"/>
            <a:r>
              <a:rPr lang="en-US" dirty="0" smtClean="0"/>
              <a:t>Wireless systems ARE good for object protection.</a:t>
            </a:r>
          </a:p>
          <a:p>
            <a:pPr lvl="3"/>
            <a:r>
              <a:rPr lang="en-US" dirty="0" smtClean="0"/>
              <a:t>Wireless transmitters mount behind the picture, in a vase, etc. and detect movement.</a:t>
            </a:r>
          </a:p>
          <a:p>
            <a:pPr lvl="2"/>
            <a:endParaRPr lang="en-US" dirty="0" smtClean="0"/>
          </a:p>
          <a:p>
            <a:pPr lvl="2"/>
            <a:r>
              <a:rPr lang="en-US" dirty="0" smtClean="0"/>
              <a:t>Wireless systems use similar detectors as a hardwired system but they have built in transmitters.</a:t>
            </a:r>
          </a:p>
          <a:p>
            <a:pPr lvl="3"/>
            <a:r>
              <a:rPr lang="en-US" dirty="0" smtClean="0"/>
              <a:t>You can use an external transmitter, too.</a:t>
            </a:r>
          </a:p>
          <a:p>
            <a:pPr lvl="3"/>
            <a:endParaRPr lang="en-US" dirty="0" smtClean="0"/>
          </a:p>
          <a:p>
            <a:pPr lvl="3"/>
            <a:r>
              <a:rPr lang="en-US" dirty="0" smtClean="0"/>
              <a:t>Remember! The motion detector needs to be powered so not every type of detector can be mated with a transmitter.</a:t>
            </a: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Alarm Monitoring</a:t>
            </a:r>
            <a:endParaRPr lang="en-US" dirty="0"/>
          </a:p>
        </p:txBody>
      </p:sp>
      <p:sp>
        <p:nvSpPr>
          <p:cNvPr id="3" name="Content Placeholder 2"/>
          <p:cNvSpPr>
            <a:spLocks noGrp="1"/>
          </p:cNvSpPr>
          <p:nvPr>
            <p:ph idx="1"/>
          </p:nvPr>
        </p:nvSpPr>
        <p:spPr/>
        <p:txBody>
          <a:bodyPr/>
          <a:lstStyle/>
          <a:p>
            <a:r>
              <a:rPr lang="en-US" dirty="0" smtClean="0"/>
              <a:t>Alarm systems communicate with the building’s occupants by several possible means:</a:t>
            </a:r>
          </a:p>
          <a:p>
            <a:pPr lvl="1"/>
            <a:r>
              <a:rPr lang="en-US" dirty="0" smtClean="0"/>
              <a:t>Keypads alert building occupants and give details of the alarm.</a:t>
            </a:r>
          </a:p>
          <a:p>
            <a:pPr lvl="1"/>
            <a:r>
              <a:rPr lang="en-US" dirty="0" smtClean="0"/>
              <a:t>Bells alert building occupants and passers-by</a:t>
            </a:r>
          </a:p>
          <a:p>
            <a:pPr lvl="1"/>
            <a:r>
              <a:rPr lang="en-US" dirty="0" smtClean="0"/>
              <a:t>Local audible alarms at doors alert your guard, staff member or just let the violator he has been detected, often stopping the breach or scaring off the thief.</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an Alarm System?</a:t>
            </a:r>
            <a:endParaRPr lang="en-US" dirty="0"/>
          </a:p>
        </p:txBody>
      </p:sp>
      <p:sp>
        <p:nvSpPr>
          <p:cNvPr id="3" name="Content Placeholder 2"/>
          <p:cNvSpPr>
            <a:spLocks noGrp="1"/>
          </p:cNvSpPr>
          <p:nvPr>
            <p:ph idx="1"/>
          </p:nvPr>
        </p:nvSpPr>
        <p:spPr/>
        <p:txBody>
          <a:bodyPr/>
          <a:lstStyle/>
          <a:p>
            <a:r>
              <a:rPr lang="en-US" dirty="0" smtClean="0"/>
              <a:t>This program deals with panel-based alarm systems, not PC based access control systems which are covered in a different module.</a:t>
            </a:r>
          </a:p>
          <a:p>
            <a:r>
              <a:rPr lang="en-US" dirty="0" smtClean="0"/>
              <a:t>Some small panel-based systems do offer card reader control like access control systems.</a:t>
            </a:r>
          </a:p>
          <a:p>
            <a:endParaRPr lang="en-US" dirty="0" smtClean="0"/>
          </a:p>
          <a:p>
            <a:pPr>
              <a:buNone/>
            </a:pPr>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Alarm Monitoring</a:t>
            </a:r>
            <a:endParaRPr lang="en-US" dirty="0"/>
          </a:p>
        </p:txBody>
      </p:sp>
      <p:sp>
        <p:nvSpPr>
          <p:cNvPr id="3" name="Content Placeholder 2"/>
          <p:cNvSpPr>
            <a:spLocks noGrp="1"/>
          </p:cNvSpPr>
          <p:nvPr>
            <p:ph idx="1"/>
          </p:nvPr>
        </p:nvSpPr>
        <p:spPr/>
        <p:txBody>
          <a:bodyPr/>
          <a:lstStyle/>
          <a:p>
            <a:r>
              <a:rPr lang="en-US" dirty="0" smtClean="0"/>
              <a:t>Alarm systems communicate off-site by several possible means:</a:t>
            </a:r>
          </a:p>
          <a:p>
            <a:pPr lvl="1"/>
            <a:r>
              <a:rPr lang="en-US" dirty="0" smtClean="0"/>
              <a:t>Phone lines</a:t>
            </a:r>
          </a:p>
          <a:p>
            <a:pPr lvl="1"/>
            <a:r>
              <a:rPr lang="en-US" dirty="0" smtClean="0"/>
              <a:t>Over the internet</a:t>
            </a:r>
          </a:p>
          <a:p>
            <a:pPr lvl="1"/>
            <a:r>
              <a:rPr lang="en-US" dirty="0" smtClean="0"/>
              <a:t>Over the cellular network</a:t>
            </a:r>
          </a:p>
          <a:p>
            <a:pPr lvl="1"/>
            <a:r>
              <a:rPr lang="en-US" dirty="0" smtClean="0"/>
              <a:t>Over a special high security radio system owned by your alarm company</a:t>
            </a:r>
          </a:p>
          <a:p>
            <a:pPr lvl="1"/>
            <a:endParaRPr lang="en-US" dirty="0" smtClean="0"/>
          </a:p>
          <a:p>
            <a:pPr lvl="1"/>
            <a:r>
              <a:rPr lang="en-US" dirty="0" smtClean="0"/>
              <a:t>If you use a regular phone line you need a back up system using one of the other means, usually cellular.</a:t>
            </a:r>
            <a:endParaRPr lang="en-US" dirty="0"/>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Alarm Monitoring</a:t>
            </a:r>
            <a:endParaRPr lang="en-US" dirty="0"/>
          </a:p>
        </p:txBody>
      </p:sp>
      <p:sp>
        <p:nvSpPr>
          <p:cNvPr id="3" name="Content Placeholder 2"/>
          <p:cNvSpPr>
            <a:spLocks noGrp="1"/>
          </p:cNvSpPr>
          <p:nvPr>
            <p:ph idx="1"/>
          </p:nvPr>
        </p:nvSpPr>
        <p:spPr/>
        <p:txBody>
          <a:bodyPr/>
          <a:lstStyle/>
          <a:p>
            <a:r>
              <a:rPr lang="en-US" dirty="0" smtClean="0"/>
              <a:t>The systems communicate to an off site-central monitoring station operated by the alarm company.</a:t>
            </a:r>
          </a:p>
          <a:p>
            <a:r>
              <a:rPr lang="en-US" dirty="0" smtClean="0"/>
              <a:t>They should never communicate with the police station.</a:t>
            </a:r>
          </a:p>
          <a:p>
            <a:pPr lvl="1"/>
            <a:r>
              <a:rPr lang="en-US" dirty="0" smtClean="0"/>
              <a:t>Some universities have their own dispatch center but this is an exception.</a:t>
            </a:r>
          </a:p>
          <a:p>
            <a:pPr lvl="1"/>
            <a:r>
              <a:rPr lang="en-US" dirty="0" smtClean="0"/>
              <a:t>Don’t be confused. You don’t want your system going directly to the police.</a:t>
            </a:r>
          </a:p>
          <a:p>
            <a:pPr lvl="1"/>
            <a:r>
              <a:rPr lang="en-US" dirty="0" smtClean="0"/>
              <a:t>You want your system monitored by a “UL Listed Central Monitoring Station” only.</a:t>
            </a: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Electronic Supervision</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Within the building, systems are “supervised” electronically.</a:t>
            </a:r>
          </a:p>
          <a:p>
            <a:r>
              <a:rPr lang="en-US" dirty="0" smtClean="0"/>
              <a:t>Cut a wire connecting a detector with the panel and the alarm is tripped.</a:t>
            </a:r>
          </a:p>
          <a:p>
            <a:r>
              <a:rPr lang="en-US" dirty="0" smtClean="0"/>
              <a:t>Remove a transmitter from a wireless system and eventually the panel will detect this and trip.</a:t>
            </a:r>
          </a:p>
          <a:p>
            <a:r>
              <a:rPr lang="en-US" dirty="0" smtClean="0"/>
              <a:t>Connections to the central station are also supervised and detect disconnection.</a:t>
            </a:r>
          </a:p>
          <a:p>
            <a:r>
              <a:rPr lang="en-US" dirty="0" smtClean="0"/>
              <a:t>There are many levels of supervision and museums must know which one is required of them.</a:t>
            </a:r>
            <a:endParaRPr lang="en-US" dirty="0"/>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Battery Back-Up</a:t>
            </a:r>
            <a:endParaRPr lang="en-US" dirty="0"/>
          </a:p>
        </p:txBody>
      </p:sp>
      <p:sp>
        <p:nvSpPr>
          <p:cNvPr id="3" name="Content Placeholder 2"/>
          <p:cNvSpPr>
            <a:spLocks noGrp="1"/>
          </p:cNvSpPr>
          <p:nvPr>
            <p:ph idx="1"/>
          </p:nvPr>
        </p:nvSpPr>
        <p:spPr/>
        <p:txBody>
          <a:bodyPr/>
          <a:lstStyle/>
          <a:p>
            <a:r>
              <a:rPr lang="en-US" dirty="0" smtClean="0"/>
              <a:t>All alarm systems need electricity to operate.</a:t>
            </a:r>
          </a:p>
          <a:p>
            <a:r>
              <a:rPr lang="en-US" dirty="0" smtClean="0"/>
              <a:t>Because power can fail or be cut off by criminals, these systems require 24 hours of battery back-up. Museums in disaster prone areas like hurricane country or earthquake areas need more than 24 hours of back-up.</a:t>
            </a:r>
            <a:endParaRPr lang="en-US" dirty="0"/>
          </a:p>
        </p:txBody>
      </p:sp>
      <p:pic>
        <p:nvPicPr>
          <p:cNvPr id="4" name="Picture 3"/>
          <p:cNvPicPr>
            <a:picLocks noChangeAspect="1"/>
          </p:cNvPicPr>
          <p:nvPr/>
        </p:nvPicPr>
        <p:blipFill>
          <a:blip r:embed="rId2"/>
          <a:stretch>
            <a:fillRect/>
          </a:stretch>
        </p:blipFill>
        <p:spPr>
          <a:xfrm>
            <a:off x="3817808" y="3913913"/>
            <a:ext cx="1898458" cy="2029688"/>
          </a:xfrm>
          <a:prstGeom prst="rect">
            <a:avLst/>
          </a:prstGeom>
        </p:spPr>
      </p:pic>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Bells and Sirens</a:t>
            </a:r>
            <a:endParaRPr lang="en-US" dirty="0"/>
          </a:p>
        </p:txBody>
      </p:sp>
      <p:sp>
        <p:nvSpPr>
          <p:cNvPr id="3" name="Content Placeholder 2"/>
          <p:cNvSpPr>
            <a:spLocks noGrp="1"/>
          </p:cNvSpPr>
          <p:nvPr>
            <p:ph idx="1"/>
          </p:nvPr>
        </p:nvSpPr>
        <p:spPr/>
        <p:txBody>
          <a:bodyPr/>
          <a:lstStyle/>
          <a:p>
            <a:r>
              <a:rPr lang="en-US" dirty="0" smtClean="0"/>
              <a:t>Many museums use an outdoor bell or siren to audibly annunciate an alarm.</a:t>
            </a:r>
          </a:p>
          <a:p>
            <a:r>
              <a:rPr lang="en-US" dirty="0" smtClean="0"/>
              <a:t>This is needed in case the phone line to the central station fails.</a:t>
            </a:r>
          </a:p>
          <a:p>
            <a:r>
              <a:rPr lang="en-US" dirty="0" smtClean="0"/>
              <a:t>When you have a false alarm you wake the neighborhood so consider this carefully.</a:t>
            </a:r>
            <a:endParaRPr lang="en-US" dirty="0"/>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Much Detection?</a:t>
            </a:r>
            <a:endParaRPr lang="en-US" dirty="0"/>
          </a:p>
        </p:txBody>
      </p:sp>
      <p:sp>
        <p:nvSpPr>
          <p:cNvPr id="3" name="Content Placeholder 2"/>
          <p:cNvSpPr>
            <a:spLocks noGrp="1"/>
          </p:cNvSpPr>
          <p:nvPr>
            <p:ph idx="1"/>
          </p:nvPr>
        </p:nvSpPr>
        <p:spPr/>
        <p:txBody>
          <a:bodyPr/>
          <a:lstStyle/>
          <a:p>
            <a:r>
              <a:rPr lang="en-US" dirty="0" smtClean="0"/>
              <a:t>How much detection is required?</a:t>
            </a:r>
          </a:p>
          <a:p>
            <a:pPr lvl="1"/>
            <a:r>
              <a:rPr lang="en-US" dirty="0" smtClean="0"/>
              <a:t>Every “intentional opening” in the building perimeter must be alarmed including doors, windows, hatches, skylights, air intake vents, tunnels, seismic isolators, basements windows, etc.</a:t>
            </a:r>
          </a:p>
          <a:p>
            <a:pPr lvl="1"/>
            <a:r>
              <a:rPr lang="en-US" dirty="0" smtClean="0"/>
              <a:t>Motion detection inside all doors and all glass.</a:t>
            </a:r>
          </a:p>
          <a:p>
            <a:pPr lvl="1"/>
            <a:r>
              <a:rPr lang="en-US" dirty="0" smtClean="0"/>
              <a:t>Near saturation motion detection in all “collection bearing areas”.</a:t>
            </a:r>
          </a:p>
          <a:p>
            <a:pPr lvl="1"/>
            <a:r>
              <a:rPr lang="en-US" dirty="0" smtClean="0"/>
              <a:t>Saturation detection in all collection storage and “storage-like spaces” (vaults, labs, preparation areas, etc.)</a:t>
            </a:r>
            <a:endParaRPr lang="en-US" dirty="0"/>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Much Detection?</a:t>
            </a:r>
            <a:endParaRPr lang="en-US" dirty="0"/>
          </a:p>
        </p:txBody>
      </p:sp>
      <p:sp>
        <p:nvSpPr>
          <p:cNvPr id="3" name="Content Placeholder 2"/>
          <p:cNvSpPr>
            <a:spLocks noGrp="1"/>
          </p:cNvSpPr>
          <p:nvPr>
            <p:ph idx="1"/>
          </p:nvPr>
        </p:nvSpPr>
        <p:spPr/>
        <p:txBody>
          <a:bodyPr/>
          <a:lstStyle/>
          <a:p>
            <a:r>
              <a:rPr lang="en-US" dirty="0" smtClean="0"/>
              <a:t>How much detection is required?</a:t>
            </a:r>
          </a:p>
          <a:p>
            <a:pPr lvl="1"/>
            <a:r>
              <a:rPr lang="en-US" dirty="0" smtClean="0"/>
              <a:t>Door contacts on collection storage doors.</a:t>
            </a:r>
          </a:p>
          <a:p>
            <a:pPr lvl="1"/>
            <a:r>
              <a:rPr lang="en-US" dirty="0" smtClean="0"/>
              <a:t>Panic buttons in the security control area.</a:t>
            </a:r>
          </a:p>
          <a:p>
            <a:pPr lvl="1"/>
            <a:r>
              <a:rPr lang="en-US" dirty="0" smtClean="0"/>
              <a:t>Panic buttons at cash handling areas.</a:t>
            </a:r>
          </a:p>
          <a:p>
            <a:pPr lvl="1"/>
            <a:r>
              <a:rPr lang="en-US" dirty="0" smtClean="0"/>
              <a:t>Motion detection on all money safes.</a:t>
            </a:r>
          </a:p>
          <a:p>
            <a:pPr lvl="1"/>
            <a:endParaRPr lang="en-US" dirty="0" smtClean="0"/>
          </a:p>
          <a:p>
            <a:pPr lvl="1"/>
            <a:r>
              <a:rPr lang="en-US" dirty="0" smtClean="0"/>
              <a:t>Glass break detectors are not a substitute for motion detection. They detect only a break in but a theft might be committed by a stay-behind.</a:t>
            </a: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Much Detection?</a:t>
            </a:r>
            <a:endParaRPr lang="en-US" dirty="0"/>
          </a:p>
        </p:txBody>
      </p:sp>
      <p:sp>
        <p:nvSpPr>
          <p:cNvPr id="3" name="Content Placeholder 2"/>
          <p:cNvSpPr>
            <a:spLocks noGrp="1"/>
          </p:cNvSpPr>
          <p:nvPr>
            <p:ph idx="1"/>
          </p:nvPr>
        </p:nvSpPr>
        <p:spPr/>
        <p:txBody>
          <a:bodyPr/>
          <a:lstStyle/>
          <a:p>
            <a:r>
              <a:rPr lang="en-US" dirty="0" smtClean="0"/>
              <a:t>Every intentional opening?  Wow!</a:t>
            </a:r>
          </a:p>
          <a:p>
            <a:pPr lvl="1"/>
            <a:r>
              <a:rPr lang="en-US" dirty="0" smtClean="0"/>
              <a:t>Exception: You do not need a contact on an exterior window if the window can’t be opened, i.e., it is screwed shut or locked and you control the key.</a:t>
            </a:r>
          </a:p>
          <a:p>
            <a:pPr lvl="1"/>
            <a:r>
              <a:rPr lang="en-US" dirty="0" smtClean="0"/>
              <a:t>The concern here is that an employee, visitor or contractor will open a window and pass an item out to an accomplice but can’t do this if the window can’t be opened.</a:t>
            </a:r>
          </a:p>
          <a:p>
            <a:pPr lvl="1"/>
            <a:r>
              <a:rPr lang="en-US" dirty="0" smtClean="0"/>
              <a:t>You do still need a motion detector to detect someone breaking in through the glass.</a:t>
            </a:r>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Zoning</a:t>
            </a:r>
            <a:endParaRPr lang="en-US" dirty="0"/>
          </a:p>
        </p:txBody>
      </p:sp>
      <p:sp>
        <p:nvSpPr>
          <p:cNvPr id="3" name="Content Placeholder 2"/>
          <p:cNvSpPr>
            <a:spLocks noGrp="1"/>
          </p:cNvSpPr>
          <p:nvPr>
            <p:ph idx="1"/>
          </p:nvPr>
        </p:nvSpPr>
        <p:spPr/>
        <p:txBody>
          <a:bodyPr>
            <a:normAutofit lnSpcReduction="10000"/>
          </a:bodyPr>
          <a:lstStyle/>
          <a:p>
            <a:r>
              <a:rPr lang="en-US" dirty="0" smtClean="0"/>
              <a:t>Most commercial panels adequate for museum use have eight or more “partitions” or zones.</a:t>
            </a:r>
          </a:p>
          <a:p>
            <a:r>
              <a:rPr lang="en-US" dirty="0" smtClean="0"/>
              <a:t>Each can be turned on and off as a group with a single command or all can be turned on or off with one master command.</a:t>
            </a:r>
          </a:p>
          <a:p>
            <a:r>
              <a:rPr lang="en-US" dirty="0" smtClean="0"/>
              <a:t>Most panels adequate for museum use can handle up to 256 different detectors, each with its own unique point address. </a:t>
            </a:r>
          </a:p>
          <a:p>
            <a:r>
              <a:rPr lang="en-US" dirty="0" smtClean="0"/>
              <a:t>As a general rule, except in the smallest facilities, every museum system should be “zoned”.</a:t>
            </a:r>
            <a:endParaRPr lang="en-US" dirty="0"/>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Zoning</a:t>
            </a:r>
            <a:endParaRPr lang="en-US" dirty="0"/>
          </a:p>
        </p:txBody>
      </p:sp>
      <p:sp>
        <p:nvSpPr>
          <p:cNvPr id="3" name="Content Placeholder 2"/>
          <p:cNvSpPr>
            <a:spLocks noGrp="1"/>
          </p:cNvSpPr>
          <p:nvPr>
            <p:ph idx="1"/>
          </p:nvPr>
        </p:nvSpPr>
        <p:spPr>
          <a:xfrm>
            <a:off x="549275" y="1600202"/>
            <a:ext cx="8042276" cy="2937316"/>
          </a:xfrm>
        </p:spPr>
        <p:txBody>
          <a:bodyPr>
            <a:normAutofit fontScale="92500" lnSpcReduction="10000"/>
          </a:bodyPr>
          <a:lstStyle/>
          <a:p>
            <a:r>
              <a:rPr lang="en-US" dirty="0" smtClean="0"/>
              <a:t>Zoning allows you to turn off gallery alarms but keep storage alarms active. Or you can turn one zone off and keep exterior fire doors alarmed so you know if someone leaves by one of these doors.</a:t>
            </a:r>
          </a:p>
          <a:p>
            <a:r>
              <a:rPr lang="en-US" dirty="0" smtClean="0"/>
              <a:t>If you run out of zones you can add a second alarm control panel. While technically this is a totally different system, it will function transparent to the user as one system.</a:t>
            </a:r>
            <a:endParaRPr lang="en-US" dirty="0"/>
          </a:p>
        </p:txBody>
      </p:sp>
      <p:pic>
        <p:nvPicPr>
          <p:cNvPr id="5" name="Picture 4" descr="zoning.jpg"/>
          <p:cNvPicPr>
            <a:picLocks noChangeAspect="1"/>
          </p:cNvPicPr>
          <p:nvPr/>
        </p:nvPicPr>
        <p:blipFill>
          <a:blip r:embed="rId2"/>
          <a:stretch>
            <a:fillRect/>
          </a:stretch>
        </p:blipFill>
        <p:spPr>
          <a:xfrm>
            <a:off x="3182384" y="4474923"/>
            <a:ext cx="2963666" cy="2133840"/>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Do They Do?</a:t>
            </a:r>
            <a:endParaRPr lang="en-US" dirty="0"/>
          </a:p>
        </p:txBody>
      </p:sp>
      <p:sp>
        <p:nvSpPr>
          <p:cNvPr id="3" name="Content Placeholder 2"/>
          <p:cNvSpPr>
            <a:spLocks noGrp="1"/>
          </p:cNvSpPr>
          <p:nvPr>
            <p:ph idx="1"/>
          </p:nvPr>
        </p:nvSpPr>
        <p:spPr/>
        <p:txBody>
          <a:bodyPr/>
          <a:lstStyle/>
          <a:p>
            <a:r>
              <a:rPr lang="en-US" dirty="0" smtClean="0"/>
              <a:t>Alarm panels control a variety of detection and annunciation devices.</a:t>
            </a:r>
          </a:p>
          <a:p>
            <a:r>
              <a:rPr lang="en-US" dirty="0" smtClean="0"/>
              <a:t>Detection devices connected to the panel detect a break-in or similar beach of security and alert the control panel.</a:t>
            </a:r>
          </a:p>
          <a:p>
            <a:r>
              <a:rPr lang="en-US" dirty="0" smtClean="0"/>
              <a:t>Annunciation devices alert you to what they detect.</a:t>
            </a:r>
          </a:p>
          <a:p>
            <a:r>
              <a:rPr lang="en-US" dirty="0" smtClean="0"/>
              <a:t>Internal dialers report the breach off site.</a:t>
            </a:r>
            <a:endParaRPr lang="en-US" dirty="0"/>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Buying an Alarm System</a:t>
            </a:r>
            <a:endParaRPr lang="en-US" dirty="0"/>
          </a:p>
        </p:txBody>
      </p:sp>
      <p:sp>
        <p:nvSpPr>
          <p:cNvPr id="3" name="Content Placeholder 2"/>
          <p:cNvSpPr>
            <a:spLocks noGrp="1"/>
          </p:cNvSpPr>
          <p:nvPr>
            <p:ph idx="1"/>
          </p:nvPr>
        </p:nvSpPr>
        <p:spPr/>
        <p:txBody>
          <a:bodyPr>
            <a:normAutofit lnSpcReduction="10000"/>
          </a:bodyPr>
          <a:lstStyle/>
          <a:p>
            <a:r>
              <a:rPr lang="en-US" dirty="0" smtClean="0"/>
              <a:t>The system you buy MUST be “UL Listed” for “commercial” use. Underwriters’ Laboratories (UL) tests and “lists” products that are approved for a specific use.</a:t>
            </a:r>
          </a:p>
          <a:p>
            <a:r>
              <a:rPr lang="en-US" dirty="0" smtClean="0"/>
              <a:t>The products that you buy that are UL listed must be installed according to the manufacturer’s instructions or the listing is voided. This means that mounting a wall mounted detector on a ceiling is not acceptable.</a:t>
            </a:r>
          </a:p>
          <a:p>
            <a:r>
              <a:rPr lang="en-US" dirty="0" smtClean="0"/>
              <a:t>This applies to smoke detectors. Architects are the biggest violators of this!</a:t>
            </a:r>
            <a:endParaRPr lang="en-US" dirty="0"/>
          </a:p>
        </p:txBody>
      </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Buying an Alarm System</a:t>
            </a:r>
            <a:endParaRPr lang="en-US" dirty="0"/>
          </a:p>
        </p:txBody>
      </p:sp>
      <p:sp>
        <p:nvSpPr>
          <p:cNvPr id="3" name="Content Placeholder 2"/>
          <p:cNvSpPr>
            <a:spLocks noGrp="1"/>
          </p:cNvSpPr>
          <p:nvPr>
            <p:ph idx="1"/>
          </p:nvPr>
        </p:nvSpPr>
        <p:spPr/>
        <p:txBody>
          <a:bodyPr>
            <a:normAutofit lnSpcReduction="10000"/>
          </a:bodyPr>
          <a:lstStyle/>
          <a:p>
            <a:r>
              <a:rPr lang="en-US" dirty="0" smtClean="0"/>
              <a:t>Not all brands are equal. </a:t>
            </a:r>
          </a:p>
          <a:p>
            <a:pPr lvl="1"/>
            <a:r>
              <a:rPr lang="en-US" dirty="0" smtClean="0"/>
              <a:t>Some systems are widely available “in distribution” as it is called. Anyone can buy and install these systems.</a:t>
            </a:r>
          </a:p>
          <a:p>
            <a:pPr lvl="2"/>
            <a:r>
              <a:rPr lang="en-US" dirty="0" smtClean="0"/>
              <a:t>These are less expensive.</a:t>
            </a:r>
          </a:p>
          <a:p>
            <a:pPr lvl="2"/>
            <a:r>
              <a:rPr lang="en-US" dirty="0" smtClean="0"/>
              <a:t>Anyone with a screw driver is a “technician”.</a:t>
            </a:r>
          </a:p>
          <a:p>
            <a:pPr lvl="1"/>
            <a:r>
              <a:rPr lang="en-US" dirty="0" smtClean="0"/>
              <a:t>Other systems are available only to franchised dealers. As a general rule, these manufacturers require that their dealers have factory training. This generally assures that you will get a more qualified installer and a more satisfactory project.</a:t>
            </a:r>
          </a:p>
          <a:p>
            <a:pPr lvl="2"/>
            <a:r>
              <a:rPr lang="en-US" dirty="0" smtClean="0"/>
              <a:t>These are more expensive. But you’ll get a more satisfactory end result and fewer false alarms.</a:t>
            </a:r>
            <a:endParaRPr lang="en-US" dirty="0"/>
          </a:p>
        </p:txBody>
      </p:sp>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Buying an Alarm System</a:t>
            </a:r>
            <a:endParaRPr lang="en-US" dirty="0"/>
          </a:p>
        </p:txBody>
      </p:sp>
      <p:sp>
        <p:nvSpPr>
          <p:cNvPr id="3" name="Content Placeholder 2"/>
          <p:cNvSpPr>
            <a:spLocks noGrp="1"/>
          </p:cNvSpPr>
          <p:nvPr>
            <p:ph idx="1"/>
          </p:nvPr>
        </p:nvSpPr>
        <p:spPr/>
        <p:txBody>
          <a:bodyPr>
            <a:normAutofit lnSpcReduction="10000"/>
          </a:bodyPr>
          <a:lstStyle/>
          <a:p>
            <a:r>
              <a:rPr lang="en-US" dirty="0" smtClean="0"/>
              <a:t>But I don’t know enough to buy a system myself!</a:t>
            </a:r>
          </a:p>
          <a:p>
            <a:r>
              <a:rPr lang="en-US" dirty="0" smtClean="0"/>
              <a:t>The “Suggested Guidelines for Museum Security” includes a long section on museum alarm system requirements. You don’t need to understand it. Just show it to your alarm contractor and tell him to give you a proposal that conforms to this standard.</a:t>
            </a:r>
          </a:p>
          <a:p>
            <a:r>
              <a:rPr lang="en-US" dirty="0" smtClean="0"/>
              <a:t>Any alarm contractor will fully understand the technical language in this document.</a:t>
            </a:r>
          </a:p>
          <a:p>
            <a:r>
              <a:rPr lang="en-US" dirty="0" smtClean="0"/>
              <a:t>Make him sign something that your system conforms.</a:t>
            </a:r>
            <a:endParaRPr lang="en-US" dirty="0"/>
          </a:p>
        </p:txBody>
      </p:sp>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Detection Strategy</a:t>
            </a:r>
            <a:endParaRPr lang="en-US" dirty="0"/>
          </a:p>
        </p:txBody>
      </p:sp>
      <p:sp>
        <p:nvSpPr>
          <p:cNvPr id="3" name="Content Placeholder 2"/>
          <p:cNvSpPr>
            <a:spLocks noGrp="1"/>
          </p:cNvSpPr>
          <p:nvPr>
            <p:ph idx="1"/>
          </p:nvPr>
        </p:nvSpPr>
        <p:spPr/>
        <p:txBody>
          <a:bodyPr/>
          <a:lstStyle/>
          <a:p>
            <a:r>
              <a:rPr lang="en-US" dirty="0" smtClean="0"/>
              <a:t>Your alarm contractor will not know how museum burglaries occur. He will assume incorrectly that our biggest concern is a break-in.</a:t>
            </a:r>
          </a:p>
          <a:p>
            <a:r>
              <a:rPr lang="en-US" dirty="0" smtClean="0"/>
              <a:t>Your system must be designed to detect a break in but also detect a person who stays behind after closing. This requires more detectors inside.</a:t>
            </a:r>
          </a:p>
          <a:p>
            <a:pPr lvl="1"/>
            <a:r>
              <a:rPr lang="en-US" dirty="0" smtClean="0"/>
              <a:t>Someone who hides in, say, a restroom until everyone goes home must be detected as soon as he begins to move about in the galleries.</a:t>
            </a:r>
          </a:p>
          <a:p>
            <a:pPr lvl="2"/>
            <a:r>
              <a:rPr lang="en-US" dirty="0" smtClean="0"/>
              <a:t>Many designers use motion detectors outside restrooms and in elevator lobbies, too.</a:t>
            </a:r>
            <a:endParaRPr lang="en-US" dirty="0"/>
          </a:p>
        </p:txBody>
      </p:sp>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But I Want Card Access</a:t>
            </a:r>
            <a:endParaRPr lang="en-US" dirty="0"/>
          </a:p>
        </p:txBody>
      </p:sp>
      <p:sp>
        <p:nvSpPr>
          <p:cNvPr id="3" name="Content Placeholder 2"/>
          <p:cNvSpPr>
            <a:spLocks noGrp="1"/>
          </p:cNvSpPr>
          <p:nvPr>
            <p:ph idx="1"/>
          </p:nvPr>
        </p:nvSpPr>
        <p:spPr/>
        <p:txBody>
          <a:bodyPr/>
          <a:lstStyle/>
          <a:p>
            <a:r>
              <a:rPr lang="en-US" dirty="0" smtClean="0"/>
              <a:t>What if you want card readers but can’t afford a PC-based system?</a:t>
            </a:r>
          </a:p>
          <a:p>
            <a:r>
              <a:rPr lang="en-US" dirty="0" smtClean="0"/>
              <a:t>Some better quality systems have card reader capabilities but it is limited. For example, they may not let you control an elevator with a card key or they may limit the number of users or the maximum number of card readers.</a:t>
            </a:r>
            <a:endParaRPr lang="en-US" dirty="0"/>
          </a:p>
        </p:txBody>
      </p:sp>
      <p:pic>
        <p:nvPicPr>
          <p:cNvPr id="4" name="Picture 3" descr="bsg-hid_proximity_card_reader.jpg"/>
          <p:cNvPicPr>
            <a:picLocks noChangeAspect="1"/>
          </p:cNvPicPr>
          <p:nvPr/>
        </p:nvPicPr>
        <p:blipFill>
          <a:blip r:embed="rId2"/>
          <a:stretch>
            <a:fillRect/>
          </a:stretch>
        </p:blipFill>
        <p:spPr>
          <a:xfrm>
            <a:off x="3347169" y="4479926"/>
            <a:ext cx="2475307" cy="2001959"/>
          </a:xfrm>
          <a:prstGeom prst="rect">
            <a:avLst/>
          </a:prstGeom>
        </p:spPr>
      </p:pic>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Managing Your Purchase</a:t>
            </a:r>
            <a:endParaRPr lang="en-US" dirty="0"/>
          </a:p>
        </p:txBody>
      </p:sp>
      <p:sp>
        <p:nvSpPr>
          <p:cNvPr id="3" name="Content Placeholder 2"/>
          <p:cNvSpPr>
            <a:spLocks noGrp="1"/>
          </p:cNvSpPr>
          <p:nvPr>
            <p:ph idx="1"/>
          </p:nvPr>
        </p:nvSpPr>
        <p:spPr/>
        <p:txBody>
          <a:bodyPr>
            <a:normAutofit fontScale="85000" lnSpcReduction="10000"/>
          </a:bodyPr>
          <a:lstStyle/>
          <a:p>
            <a:r>
              <a:rPr lang="en-US" dirty="0" smtClean="0"/>
              <a:t>Do a thorough acceptance test before taking control of it.</a:t>
            </a:r>
          </a:p>
          <a:p>
            <a:r>
              <a:rPr lang="en-US" dirty="0" smtClean="0"/>
              <a:t>Require system literature and as built drawings for your files.</a:t>
            </a:r>
          </a:p>
          <a:p>
            <a:r>
              <a:rPr lang="en-US" dirty="0" smtClean="0"/>
              <a:t>Get a warranty in writing.</a:t>
            </a:r>
          </a:p>
          <a:p>
            <a:r>
              <a:rPr lang="en-US" dirty="0" smtClean="0"/>
              <a:t>Get a service agreement on your purchase that extends the warranty. </a:t>
            </a:r>
          </a:p>
          <a:p>
            <a:r>
              <a:rPr lang="en-US" dirty="0" smtClean="0"/>
              <a:t>Have your contractor program your system.</a:t>
            </a:r>
          </a:p>
          <a:p>
            <a:r>
              <a:rPr lang="en-US" dirty="0" smtClean="0"/>
              <a:t>Have your contractor train you in the use of your system.</a:t>
            </a:r>
          </a:p>
          <a:p>
            <a:r>
              <a:rPr lang="en-US" dirty="0" smtClean="0"/>
              <a:t>Learn how to use the duress alarm.</a:t>
            </a:r>
          </a:p>
          <a:p>
            <a:r>
              <a:rPr lang="en-US" dirty="0" smtClean="0"/>
              <a:t>Learn how to program a user in and out of the system.</a:t>
            </a:r>
            <a:endParaRPr lang="en-US" dirty="0"/>
          </a:p>
        </p:txBody>
      </p:sp>
    </p:spTree>
  </p:cSld>
  <p:clrMapOvr>
    <a:masterClrMapping/>
  </p:clrMapOvr>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Managing Your Purchase</a:t>
            </a:r>
            <a:endParaRPr lang="en-US" dirty="0"/>
          </a:p>
        </p:txBody>
      </p:sp>
      <p:sp>
        <p:nvSpPr>
          <p:cNvPr id="3" name="Content Placeholder 2"/>
          <p:cNvSpPr>
            <a:spLocks noGrp="1"/>
          </p:cNvSpPr>
          <p:nvPr>
            <p:ph idx="1"/>
          </p:nvPr>
        </p:nvSpPr>
        <p:spPr/>
        <p:txBody>
          <a:bodyPr/>
          <a:lstStyle/>
          <a:p>
            <a:r>
              <a:rPr lang="en-US" dirty="0" smtClean="0"/>
              <a:t>Develop an alarm system policy.</a:t>
            </a:r>
          </a:p>
          <a:p>
            <a:pPr lvl="1"/>
            <a:r>
              <a:rPr lang="en-US" dirty="0" smtClean="0"/>
              <a:t>Define how to deal with the central station in a secure manner.</a:t>
            </a:r>
          </a:p>
          <a:p>
            <a:pPr lvl="1"/>
            <a:r>
              <a:rPr lang="en-US" dirty="0" smtClean="0"/>
              <a:t>Use personal PIN codes to verify identity.</a:t>
            </a:r>
          </a:p>
          <a:p>
            <a:pPr lvl="1"/>
            <a:r>
              <a:rPr lang="en-US" dirty="0" smtClean="0"/>
              <a:t>Define who can operate the system and who may not.</a:t>
            </a:r>
          </a:p>
          <a:p>
            <a:pPr lvl="1"/>
            <a:r>
              <a:rPr lang="en-US" dirty="0" smtClean="0"/>
              <a:t>Define who needs keypad codes to operate the system and how these can be limited.</a:t>
            </a:r>
          </a:p>
          <a:p>
            <a:pPr lvl="1"/>
            <a:r>
              <a:rPr lang="en-US" dirty="0" smtClean="0"/>
              <a:t>Establish what you will do if you discover a system problem at closing. Call for service!</a:t>
            </a:r>
          </a:p>
          <a:p>
            <a:pPr lvl="1"/>
            <a:endParaRPr lang="en-US" dirty="0"/>
          </a:p>
        </p:txBody>
      </p:sp>
    </p:spTree>
  </p:cSld>
  <p:clrMapOvr>
    <a:masterClrMapping/>
  </p:clrMapOvr>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549275" y="756254"/>
            <a:ext cx="8042276" cy="741984"/>
          </a:xfrm>
        </p:spPr>
        <p:txBody>
          <a:bodyPr/>
          <a:lstStyle/>
          <a:p>
            <a:r>
              <a:rPr lang="en-US" dirty="0" smtClean="0"/>
              <a:t>Upkeep</a:t>
            </a:r>
            <a:endParaRPr lang="en-US" dirty="0"/>
          </a:p>
        </p:txBody>
      </p:sp>
      <p:sp>
        <p:nvSpPr>
          <p:cNvPr id="3" name="Content Placeholder 2"/>
          <p:cNvSpPr>
            <a:spLocks noGrp="1"/>
          </p:cNvSpPr>
          <p:nvPr>
            <p:ph idx="1"/>
          </p:nvPr>
        </p:nvSpPr>
        <p:spPr>
          <a:xfrm>
            <a:off x="549275" y="1997649"/>
            <a:ext cx="8042276" cy="2896591"/>
          </a:xfrm>
        </p:spPr>
        <p:txBody>
          <a:bodyPr/>
          <a:lstStyle/>
          <a:p>
            <a:r>
              <a:rPr lang="en-US" dirty="0" smtClean="0"/>
              <a:t>Keep your system in good </a:t>
            </a:r>
            <a:r>
              <a:rPr lang="en-US" dirty="0" smtClean="0"/>
              <a:t>r</a:t>
            </a:r>
            <a:r>
              <a:rPr lang="en-US" dirty="0" smtClean="0"/>
              <a:t>epair. </a:t>
            </a:r>
          </a:p>
          <a:p>
            <a:r>
              <a:rPr lang="en-US" dirty="0" smtClean="0"/>
              <a:t>Do a DAILY walk test of your alarm detectors.</a:t>
            </a:r>
          </a:p>
          <a:p>
            <a:pPr lvl="1"/>
            <a:r>
              <a:rPr lang="en-US" dirty="0" smtClean="0"/>
              <a:t>Activate every detector by trying to sneak past.</a:t>
            </a:r>
          </a:p>
          <a:p>
            <a:pPr lvl="1"/>
            <a:r>
              <a:rPr lang="en-US" dirty="0" smtClean="0"/>
              <a:t>Open every door to trip the contact.</a:t>
            </a:r>
          </a:p>
          <a:p>
            <a:pPr lvl="1"/>
            <a:r>
              <a:rPr lang="en-US" dirty="0" smtClean="0"/>
              <a:t>Check every sensor visually to make sure they are not blocked or vandalized.</a:t>
            </a:r>
            <a:endParaRPr lang="en-US" dirty="0"/>
          </a:p>
        </p:txBody>
      </p:sp>
    </p:spTree>
  </p:cSld>
  <p:clrMapOvr>
    <a:masterClrMapping/>
  </p:clrMapOvr>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Warranty</a:t>
            </a:r>
            <a:endParaRPr lang="en-US" dirty="0"/>
          </a:p>
        </p:txBody>
      </p:sp>
      <p:sp>
        <p:nvSpPr>
          <p:cNvPr id="3" name="Content Placeholder 2"/>
          <p:cNvSpPr>
            <a:spLocks noGrp="1"/>
          </p:cNvSpPr>
          <p:nvPr>
            <p:ph idx="1"/>
          </p:nvPr>
        </p:nvSpPr>
        <p:spPr/>
        <p:txBody>
          <a:bodyPr/>
          <a:lstStyle/>
          <a:p>
            <a:r>
              <a:rPr lang="en-US" dirty="0" smtClean="0"/>
              <a:t>Keep your warranty or service agreement in effect.</a:t>
            </a:r>
          </a:p>
          <a:p>
            <a:r>
              <a:rPr lang="en-US" dirty="0" smtClean="0"/>
              <a:t>The dirty little secret of the alarm industry is that users with a service agreement get priority service and those without wait.</a:t>
            </a:r>
          </a:p>
          <a:p>
            <a:r>
              <a:rPr lang="en-US" dirty="0" smtClean="0"/>
              <a:t>Know what you are getting for the service agreement.</a:t>
            </a:r>
          </a:p>
          <a:p>
            <a:pPr lvl="1"/>
            <a:r>
              <a:rPr lang="en-US" dirty="0" smtClean="0"/>
              <a:t>Response time?</a:t>
            </a:r>
          </a:p>
          <a:p>
            <a:pPr lvl="1"/>
            <a:r>
              <a:rPr lang="en-US" dirty="0" smtClean="0"/>
              <a:t>What does it NOT cover?</a:t>
            </a:r>
          </a:p>
          <a:p>
            <a:pPr lvl="1"/>
            <a:r>
              <a:rPr lang="en-US" dirty="0" smtClean="0"/>
              <a:t>Do they stock parts for your system?</a:t>
            </a:r>
          </a:p>
          <a:p>
            <a:endParaRPr lang="en-US" dirty="0"/>
          </a:p>
        </p:txBody>
      </p:sp>
    </p:spTree>
  </p:cSld>
  <p:clrMapOvr>
    <a:masterClrMapping/>
  </p:clrMapOvr>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a:t>
            </a:r>
            <a:endParaRPr lang="en-US" dirty="0"/>
          </a:p>
        </p:txBody>
      </p:sp>
      <p:sp>
        <p:nvSpPr>
          <p:cNvPr id="3" name="Content Placeholder 2"/>
          <p:cNvSpPr>
            <a:spLocks noGrp="1"/>
          </p:cNvSpPr>
          <p:nvPr>
            <p:ph idx="1"/>
          </p:nvPr>
        </p:nvSpPr>
        <p:spPr/>
        <p:txBody>
          <a:bodyPr>
            <a:normAutofit lnSpcReduction="10000"/>
          </a:bodyPr>
          <a:lstStyle/>
          <a:p>
            <a:r>
              <a:rPr lang="en-US" dirty="0" smtClean="0"/>
              <a:t>Your alarm system is among the most important countermeasures to crime at your museum. Choose it wisely. Many select the system they want before they select the installation firm. They then hire a firm that can install what they want.  If your installation company can’t give you what you want, find a new installation firm.</a:t>
            </a:r>
          </a:p>
          <a:p>
            <a:r>
              <a:rPr lang="en-US" dirty="0" smtClean="0"/>
              <a:t>Another dirty little secret of the industry is that the salesman gets incentives—trips to Hawaii, etc.—if he sells a quota of product. Don’t let him sell you what he wants, buy what you want.</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Parts of a System</a:t>
            </a:r>
            <a:endParaRPr lang="en-US" dirty="0"/>
          </a:p>
        </p:txBody>
      </p:sp>
      <p:sp>
        <p:nvSpPr>
          <p:cNvPr id="3" name="Content Placeholder 2"/>
          <p:cNvSpPr>
            <a:spLocks noGrp="1"/>
          </p:cNvSpPr>
          <p:nvPr>
            <p:ph idx="1"/>
          </p:nvPr>
        </p:nvSpPr>
        <p:spPr/>
        <p:txBody>
          <a:bodyPr/>
          <a:lstStyle/>
          <a:p>
            <a:r>
              <a:rPr lang="en-US" dirty="0" smtClean="0"/>
              <a:t>The Control Panel is usually located in a closet or basement. If you have a security control room it will probably be in there.</a:t>
            </a:r>
            <a:endParaRPr lang="en-US" dirty="0"/>
          </a:p>
        </p:txBody>
      </p:sp>
      <p:pic>
        <p:nvPicPr>
          <p:cNvPr id="4" name="Picture 3" descr="2000.jpg"/>
          <p:cNvPicPr>
            <a:picLocks noChangeAspect="1"/>
          </p:cNvPicPr>
          <p:nvPr/>
        </p:nvPicPr>
        <p:blipFill>
          <a:blip r:embed="rId2"/>
          <a:stretch>
            <a:fillRect/>
          </a:stretch>
        </p:blipFill>
        <p:spPr>
          <a:xfrm>
            <a:off x="3094038" y="2852738"/>
            <a:ext cx="2743200" cy="2743200"/>
          </a:xfrm>
          <a:prstGeom prst="rect">
            <a:avLst/>
          </a:prstGeom>
        </p:spPr>
      </p:pic>
    </p:spTree>
  </p:cSld>
  <p:clrMapOvr>
    <a:masterClrMapping/>
  </p:clrMapOvr>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a:t>
            </a:r>
            <a:endParaRPr lang="en-US" dirty="0"/>
          </a:p>
        </p:txBody>
      </p:sp>
      <p:sp>
        <p:nvSpPr>
          <p:cNvPr id="3" name="Content Placeholder 2"/>
          <p:cNvSpPr>
            <a:spLocks noGrp="1"/>
          </p:cNvSpPr>
          <p:nvPr>
            <p:ph idx="1"/>
          </p:nvPr>
        </p:nvSpPr>
        <p:spPr/>
        <p:txBody>
          <a:bodyPr/>
          <a:lstStyle/>
          <a:p>
            <a:r>
              <a:rPr lang="en-US" dirty="0" smtClean="0"/>
              <a:t>One more thing. When you call in several dealers to give you a price there is a tendency for them to want to make the sale so badly they will sell you sub-standard items. Trust me when I say that you suffer for this every time you get out of bed and go into the museum for a false alarm.</a:t>
            </a:r>
          </a:p>
          <a:p>
            <a:r>
              <a:rPr lang="en-US" dirty="0" smtClean="0"/>
              <a:t>Insist that low price is not your primary objective and that you will not necessarily buy the lowest priced item.</a:t>
            </a:r>
            <a:endParaRPr lang="en-US" dirty="0"/>
          </a:p>
        </p:txBody>
      </p:sp>
    </p:spTree>
  </p:cSld>
  <p:clrMapOvr>
    <a:masterClrMapping/>
  </p:clrMapOvr>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a:t>
            </a:r>
            <a:endParaRPr lang="en-US" dirty="0"/>
          </a:p>
        </p:txBody>
      </p:sp>
      <p:sp>
        <p:nvSpPr>
          <p:cNvPr id="3" name="Content Placeholder 2"/>
          <p:cNvSpPr>
            <a:spLocks noGrp="1"/>
          </p:cNvSpPr>
          <p:nvPr>
            <p:ph idx="1"/>
          </p:nvPr>
        </p:nvSpPr>
        <p:spPr/>
        <p:txBody>
          <a:bodyPr/>
          <a:lstStyle/>
          <a:p>
            <a:r>
              <a:rPr lang="en-US" dirty="0" smtClean="0"/>
              <a:t>Insist on trouble free ownership, good workmanship, and the right products in the right quantities to meet your needs.</a:t>
            </a:r>
          </a:p>
          <a:p>
            <a:r>
              <a:rPr lang="en-US" dirty="0" smtClean="0"/>
              <a:t>Then, show the proposal to a competitor and ask what is wrong with it! Why is the competitor’s system or design better?</a:t>
            </a:r>
          </a:p>
          <a:p>
            <a:r>
              <a:rPr lang="en-US" dirty="0" smtClean="0"/>
              <a:t>Make each company give you DETAILED product “cut sheets” for the panel and every detector to be provided so you can </a:t>
            </a:r>
            <a:r>
              <a:rPr lang="en-US" dirty="0" smtClean="0"/>
              <a:t>get</a:t>
            </a:r>
            <a:r>
              <a:rPr lang="en-US" dirty="0" smtClean="0"/>
              <a:t> a technical review by an expert or colleague in your network.</a:t>
            </a:r>
            <a:endParaRPr lang="en-US" dirty="0"/>
          </a:p>
        </p:txBody>
      </p:sp>
    </p:spTree>
  </p:cSld>
  <p:clrMapOvr>
    <a:masterClrMapping/>
  </p:clrMapOvr>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1800" dirty="0" smtClean="0"/>
              <a:t>Compliments of</a:t>
            </a:r>
            <a:r>
              <a:rPr lang="en-US" dirty="0" smtClean="0"/>
              <a:t/>
            </a:r>
            <a:br>
              <a:rPr lang="en-US" dirty="0" smtClean="0"/>
            </a:br>
            <a:r>
              <a:rPr lang="en-US" dirty="0" smtClean="0"/>
              <a:t>Steve Keller</a:t>
            </a:r>
            <a:endParaRPr lang="en-US" dirty="0"/>
          </a:p>
        </p:txBody>
      </p:sp>
      <p:sp>
        <p:nvSpPr>
          <p:cNvPr id="3" name="Content Placeholder 2"/>
          <p:cNvSpPr>
            <a:spLocks noGrp="1"/>
          </p:cNvSpPr>
          <p:nvPr>
            <p:ph idx="1"/>
          </p:nvPr>
        </p:nvSpPr>
        <p:spPr>
          <a:xfrm>
            <a:off x="549275" y="2154608"/>
            <a:ext cx="8042276" cy="1112975"/>
          </a:xfrm>
        </p:spPr>
        <p:txBody>
          <a:bodyPr/>
          <a:lstStyle/>
          <a:p>
            <a:r>
              <a:rPr lang="en-US" dirty="0" smtClean="0"/>
              <a:t>Steve Keller is a security consultant and former Director of Security for the Art Institute of Chicago.</a:t>
            </a:r>
            <a:endParaRPr lang="en-US" dirty="0"/>
          </a:p>
        </p:txBody>
      </p:sp>
      <p:sp>
        <p:nvSpPr>
          <p:cNvPr id="4" name="TextBox 3"/>
          <p:cNvSpPr txBox="1"/>
          <p:nvPr/>
        </p:nvSpPr>
        <p:spPr>
          <a:xfrm>
            <a:off x="941872" y="3966760"/>
            <a:ext cx="7031904" cy="923330"/>
          </a:xfrm>
          <a:prstGeom prst="rect">
            <a:avLst/>
          </a:prstGeom>
          <a:noFill/>
        </p:spPr>
        <p:txBody>
          <a:bodyPr wrap="square" rtlCol="0">
            <a:spAutoFit/>
          </a:bodyPr>
          <a:lstStyle/>
          <a:p>
            <a:r>
              <a:rPr lang="en-US" sz="1200" dirty="0" smtClean="0">
                <a:solidFill>
                  <a:srgbClr val="000000"/>
                </a:solidFill>
                <a:latin typeface="Tahoma"/>
              </a:rPr>
              <a:t>Copyright 2011 by</a:t>
            </a:r>
            <a:r>
              <a:rPr lang="en-US" sz="1200" dirty="0" smtClean="0">
                <a:solidFill>
                  <a:srgbClr val="000000"/>
                </a:solidFill>
                <a:latin typeface="Tahoma"/>
              </a:rPr>
              <a:t> Steve Keller. </a:t>
            </a:r>
            <a:r>
              <a:rPr lang="en-US" sz="1200" dirty="0" smtClean="0">
                <a:solidFill>
                  <a:srgbClr val="000000"/>
                </a:solidFill>
                <a:latin typeface="Tahoma"/>
              </a:rPr>
              <a:t>All Rights Reserved. May be used for non-commercial cultural property training programs only and never for paid or commercial presentations. This copyright notice and author credits must remain with this document.</a:t>
            </a:r>
          </a:p>
          <a:p>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Parts of a System</a:t>
            </a:r>
            <a:endParaRPr lang="en-US" dirty="0"/>
          </a:p>
        </p:txBody>
      </p:sp>
      <p:sp>
        <p:nvSpPr>
          <p:cNvPr id="3" name="Content Placeholder 2"/>
          <p:cNvSpPr>
            <a:spLocks noGrp="1"/>
          </p:cNvSpPr>
          <p:nvPr>
            <p:ph idx="1"/>
          </p:nvPr>
        </p:nvSpPr>
        <p:spPr/>
        <p:txBody>
          <a:bodyPr/>
          <a:lstStyle/>
          <a:p>
            <a:r>
              <a:rPr lang="en-US" dirty="0" smtClean="0"/>
              <a:t>The System Keypad. One keypad will probably be located at the door used to enter and leave each day for the last person out. If you have 24 hour guards, the system keypad will be in the security control room.</a:t>
            </a:r>
            <a:endParaRPr lang="en-US" dirty="0"/>
          </a:p>
        </p:txBody>
      </p:sp>
      <p:pic>
        <p:nvPicPr>
          <p:cNvPr id="4" name="Picture 3" descr="keypad200.jpg"/>
          <p:cNvPicPr>
            <a:picLocks noChangeAspect="1"/>
          </p:cNvPicPr>
          <p:nvPr/>
        </p:nvPicPr>
        <p:blipFill>
          <a:blip r:embed="rId2"/>
          <a:stretch>
            <a:fillRect/>
          </a:stretch>
        </p:blipFill>
        <p:spPr>
          <a:xfrm>
            <a:off x="3652838" y="3724275"/>
            <a:ext cx="2540000" cy="1371600"/>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Parts of a System</a:t>
            </a:r>
            <a:endParaRPr lang="en-US" dirty="0"/>
          </a:p>
        </p:txBody>
      </p:sp>
      <p:sp>
        <p:nvSpPr>
          <p:cNvPr id="3" name="Content Placeholder 2"/>
          <p:cNvSpPr>
            <a:spLocks noGrp="1"/>
          </p:cNvSpPr>
          <p:nvPr>
            <p:ph idx="1"/>
          </p:nvPr>
        </p:nvSpPr>
        <p:spPr>
          <a:xfrm>
            <a:off x="549275" y="1600201"/>
            <a:ext cx="4074457" cy="4535435"/>
          </a:xfrm>
        </p:spPr>
        <p:txBody>
          <a:bodyPr>
            <a:normAutofit fontScale="92500"/>
          </a:bodyPr>
          <a:lstStyle/>
          <a:p>
            <a:r>
              <a:rPr lang="en-US" dirty="0" smtClean="0"/>
              <a:t>Convenience Keypads.  These will be located where needed around the building. They allow you to turn alarms on and off at a remote area like collection storage without having to walk to the main keypad each time to do it. By making it convenient to re-arm the system each time after use, they encourage good practices.</a:t>
            </a:r>
            <a:endParaRPr lang="en-US" dirty="0"/>
          </a:p>
        </p:txBody>
      </p:sp>
      <p:pic>
        <p:nvPicPr>
          <p:cNvPr id="5" name="Picture 4" descr="140.jpg"/>
          <p:cNvPicPr>
            <a:picLocks noChangeAspect="1"/>
          </p:cNvPicPr>
          <p:nvPr/>
        </p:nvPicPr>
        <p:blipFill>
          <a:blip r:embed="rId2"/>
          <a:stretch>
            <a:fillRect/>
          </a:stretch>
        </p:blipFill>
        <p:spPr>
          <a:xfrm>
            <a:off x="4952203" y="2448705"/>
            <a:ext cx="3639348" cy="2131618"/>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Parts of a System</a:t>
            </a:r>
            <a:endParaRPr lang="en-US" dirty="0"/>
          </a:p>
        </p:txBody>
      </p:sp>
      <p:sp>
        <p:nvSpPr>
          <p:cNvPr id="3" name="Content Placeholder 2"/>
          <p:cNvSpPr>
            <a:spLocks noGrp="1"/>
          </p:cNvSpPr>
          <p:nvPr>
            <p:ph idx="1"/>
          </p:nvPr>
        </p:nvSpPr>
        <p:spPr>
          <a:xfrm>
            <a:off x="549275" y="1600201"/>
            <a:ext cx="4074457" cy="4535435"/>
          </a:xfrm>
        </p:spPr>
        <p:txBody>
          <a:bodyPr>
            <a:normAutofit/>
          </a:bodyPr>
          <a:lstStyle/>
          <a:p>
            <a:r>
              <a:rPr lang="en-US" dirty="0" smtClean="0"/>
              <a:t>The Alarm Bell or Siren. You may or may not have one. It will be located on the building exterior or in the eaves of the building so the alarm can be heard by passers-by who will hopefully call the police. A strobe light can also be used.</a:t>
            </a:r>
            <a:endParaRPr lang="en-US" dirty="0"/>
          </a:p>
        </p:txBody>
      </p:sp>
      <p:pic>
        <p:nvPicPr>
          <p:cNvPr id="4" name="Picture 3"/>
          <p:cNvPicPr>
            <a:picLocks noChangeAspect="1"/>
          </p:cNvPicPr>
          <p:nvPr/>
        </p:nvPicPr>
        <p:blipFill>
          <a:blip r:embed="rId2"/>
          <a:stretch>
            <a:fillRect/>
          </a:stretch>
        </p:blipFill>
        <p:spPr>
          <a:xfrm>
            <a:off x="5330184" y="2290129"/>
            <a:ext cx="2033354" cy="2033354"/>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Parts of a System</a:t>
            </a:r>
            <a:endParaRPr lang="en-US" dirty="0"/>
          </a:p>
        </p:txBody>
      </p:sp>
      <p:sp>
        <p:nvSpPr>
          <p:cNvPr id="3" name="Content Placeholder 2"/>
          <p:cNvSpPr>
            <a:spLocks noGrp="1"/>
          </p:cNvSpPr>
          <p:nvPr>
            <p:ph idx="1"/>
          </p:nvPr>
        </p:nvSpPr>
        <p:spPr>
          <a:xfrm>
            <a:off x="549275" y="1600201"/>
            <a:ext cx="7156944" cy="2166794"/>
          </a:xfrm>
        </p:spPr>
        <p:txBody>
          <a:bodyPr>
            <a:normAutofit fontScale="92500" lnSpcReduction="20000"/>
          </a:bodyPr>
          <a:lstStyle/>
          <a:p>
            <a:r>
              <a:rPr lang="en-US" dirty="0" smtClean="0"/>
              <a:t>Motion Detectors. They detect motion when the alarms are activated. They are powered by the panel itself. The panel is powered by building power but also by a battery pack. Detectors are low voltage. They must be mounted at the height and in the manner indicated by the manufacturer or they may not work.</a:t>
            </a:r>
            <a:endParaRPr lang="en-US" dirty="0"/>
          </a:p>
        </p:txBody>
      </p:sp>
      <p:pic>
        <p:nvPicPr>
          <p:cNvPr id="4" name="Picture 3" descr="Motion-Detector-Wall-Surveillance-DVR.jpg"/>
          <p:cNvPicPr>
            <a:picLocks noChangeAspect="1"/>
          </p:cNvPicPr>
          <p:nvPr/>
        </p:nvPicPr>
        <p:blipFill>
          <a:blip r:embed="rId2"/>
          <a:stretch>
            <a:fillRect/>
          </a:stretch>
        </p:blipFill>
        <p:spPr>
          <a:xfrm>
            <a:off x="1381306" y="3766995"/>
            <a:ext cx="1913525" cy="1904827"/>
          </a:xfrm>
          <a:prstGeom prst="rect">
            <a:avLst/>
          </a:prstGeom>
        </p:spPr>
      </p:pic>
      <p:pic>
        <p:nvPicPr>
          <p:cNvPr id="5" name="Picture 4" descr="AP669recph.gif"/>
          <p:cNvPicPr>
            <a:picLocks noChangeAspect="1"/>
          </p:cNvPicPr>
          <p:nvPr/>
        </p:nvPicPr>
        <p:blipFill>
          <a:blip r:embed="rId3"/>
          <a:stretch>
            <a:fillRect/>
          </a:stretch>
        </p:blipFill>
        <p:spPr>
          <a:xfrm>
            <a:off x="4737660" y="3611563"/>
            <a:ext cx="2651819" cy="2060259"/>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Parts of a System</a:t>
            </a:r>
            <a:endParaRPr lang="en-US" dirty="0"/>
          </a:p>
        </p:txBody>
      </p:sp>
      <p:sp>
        <p:nvSpPr>
          <p:cNvPr id="3" name="Content Placeholder 2"/>
          <p:cNvSpPr>
            <a:spLocks noGrp="1"/>
          </p:cNvSpPr>
          <p:nvPr>
            <p:ph idx="1"/>
          </p:nvPr>
        </p:nvSpPr>
        <p:spPr>
          <a:xfrm>
            <a:off x="549275" y="1600201"/>
            <a:ext cx="7156944" cy="2166794"/>
          </a:xfrm>
        </p:spPr>
        <p:txBody>
          <a:bodyPr>
            <a:normAutofit/>
          </a:bodyPr>
          <a:lstStyle/>
          <a:p>
            <a:r>
              <a:rPr lang="en-US" dirty="0" smtClean="0"/>
              <a:t>Magnetic Door Contacts, also called door position switches. The should be concealed in the door but some may be surface mounted, especially on older buildings or historic buildings.</a:t>
            </a:r>
            <a:endParaRPr lang="en-US" dirty="0"/>
          </a:p>
        </p:txBody>
      </p:sp>
      <p:pic>
        <p:nvPicPr>
          <p:cNvPr id="4" name="Picture 3" descr="77414.jpg"/>
          <p:cNvPicPr>
            <a:picLocks noChangeAspect="1"/>
          </p:cNvPicPr>
          <p:nvPr/>
        </p:nvPicPr>
        <p:blipFill>
          <a:blip r:embed="rId2"/>
          <a:stretch>
            <a:fillRect/>
          </a:stretch>
        </p:blipFill>
        <p:spPr>
          <a:xfrm>
            <a:off x="1892383" y="3766995"/>
            <a:ext cx="2130513" cy="2130513"/>
          </a:xfrm>
          <a:prstGeom prst="rect">
            <a:avLst/>
          </a:prstGeom>
        </p:spPr>
      </p:pic>
      <p:pic>
        <p:nvPicPr>
          <p:cNvPr id="5" name="Picture 4" descr="magnetic_contact_switches.jpg"/>
          <p:cNvPicPr>
            <a:picLocks noChangeAspect="1"/>
          </p:cNvPicPr>
          <p:nvPr/>
        </p:nvPicPr>
        <p:blipFill>
          <a:blip r:embed="rId3"/>
          <a:stretch>
            <a:fillRect/>
          </a:stretch>
        </p:blipFill>
        <p:spPr>
          <a:xfrm>
            <a:off x="5380083" y="4100830"/>
            <a:ext cx="2133296" cy="1796677"/>
          </a:xfrm>
          <a:prstGeom prst="rect">
            <a:avLst/>
          </a:prstGeom>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Presentation1">
  <a:themeElements>
    <a:clrScheme name="Breeze">
      <a:dk1>
        <a:sysClr val="windowText" lastClr="000000"/>
      </a:dk1>
      <a:lt1>
        <a:sysClr val="window" lastClr="FFFFFF"/>
      </a:lt1>
      <a:dk2>
        <a:srgbClr val="09213B"/>
      </a:dk2>
      <a:lt2>
        <a:srgbClr val="D5EDF4"/>
      </a:lt2>
      <a:accent1>
        <a:srgbClr val="2C7C9F"/>
      </a:accent1>
      <a:accent2>
        <a:srgbClr val="244A58"/>
      </a:accent2>
      <a:accent3>
        <a:srgbClr val="E2751D"/>
      </a:accent3>
      <a:accent4>
        <a:srgbClr val="FFB400"/>
      </a:accent4>
      <a:accent5>
        <a:srgbClr val="7EB606"/>
      </a:accent5>
      <a:accent6>
        <a:srgbClr val="C00000"/>
      </a:accent6>
      <a:hlink>
        <a:srgbClr val="7030A0"/>
      </a:hlink>
      <a:folHlink>
        <a:srgbClr val="00B0F0"/>
      </a:folHlink>
    </a:clrScheme>
    <a:fontScheme name="Breeze">
      <a:majorFont>
        <a:latin typeface="News Gothic MT"/>
        <a:ea typeface=""/>
        <a:cs typeface=""/>
        <a:font script="Jpan" typeface="ＭＳ Ｐゴシック"/>
      </a:majorFont>
      <a:minorFont>
        <a:latin typeface="News Gothic MT"/>
        <a:ea typeface=""/>
        <a:cs typeface=""/>
        <a:font script="Jpan" typeface="ＭＳ Ｐゴシック"/>
      </a:minorFont>
    </a:fontScheme>
    <a:fmtScheme name="Breeze">
      <a:fillStyleLst>
        <a:solidFill>
          <a:schemeClr val="phClr"/>
        </a:solidFill>
        <a:gradFill rotWithShape="1">
          <a:gsLst>
            <a:gs pos="31000">
              <a:schemeClr val="phClr">
                <a:tint val="100000"/>
                <a:shade val="100000"/>
                <a:satMod val="120000"/>
              </a:schemeClr>
            </a:gs>
            <a:gs pos="100000">
              <a:schemeClr val="phClr">
                <a:tint val="50000"/>
                <a:satMod val="150000"/>
              </a:schemeClr>
            </a:gs>
          </a:gsLst>
          <a:lin ang="5400000" scaled="1"/>
        </a:gradFill>
        <a:gradFill rotWithShape="1">
          <a:gsLst>
            <a:gs pos="0">
              <a:schemeClr val="phClr">
                <a:shade val="100000"/>
                <a:satMod val="120000"/>
              </a:schemeClr>
            </a:gs>
            <a:gs pos="69000">
              <a:schemeClr val="phClr">
                <a:tint val="80000"/>
                <a:shade val="100000"/>
                <a:satMod val="150000"/>
              </a:schemeClr>
            </a:gs>
            <a:gs pos="100000">
              <a:schemeClr val="phClr">
                <a:tint val="50000"/>
                <a:shade val="100000"/>
                <a:satMod val="150000"/>
              </a:schemeClr>
            </a:gs>
          </a:gsLst>
          <a:path path="circle">
            <a:fillToRect l="100000" t="100000" r="100000" b="100000"/>
          </a:path>
        </a:gradFill>
      </a:fillStyleLst>
      <a:lnStyleLst>
        <a:ln w="12700" cap="flat" cmpd="sng" algn="ctr">
          <a:solidFill>
            <a:schemeClr val="phClr">
              <a:shade val="95000"/>
              <a:satMod val="105000"/>
            </a:schemeClr>
          </a:solidFill>
          <a:prstDash val="solid"/>
        </a:ln>
        <a:ln w="25400" cap="flat" cmpd="dbl" algn="ctr">
          <a:solidFill>
            <a:schemeClr val="phClr"/>
          </a:solidFill>
          <a:prstDash val="solid"/>
        </a:ln>
        <a:ln w="31750" cap="flat" cmpd="dbl" algn="ctr">
          <a:solidFill>
            <a:schemeClr val="phClr"/>
          </a:solidFill>
          <a:prstDash val="solid"/>
        </a:ln>
      </a:lnStyleLst>
      <a:effectStyleLst>
        <a:effectStyle>
          <a:effectLst/>
        </a:effectStyle>
        <a:effectStyle>
          <a:effectLst>
            <a:outerShdw blurRad="63500" dist="25400" dir="5400000" sx="101000" sy="101000" rotWithShape="0">
              <a:srgbClr val="000000">
                <a:alpha val="40000"/>
              </a:srgbClr>
            </a:outerShdw>
          </a:effectLst>
        </a:effectStyle>
        <a:effectStyle>
          <a:effectLst>
            <a:innerShdw blurRad="127000" dist="25400" dir="13500000">
              <a:srgbClr val="C0C0C0">
                <a:alpha val="75000"/>
              </a:srgbClr>
            </a:innerShdw>
            <a:outerShdw blurRad="88900" dist="25400" dir="5400000" sx="102000" sy="102000" algn="ctr" rotWithShape="0">
              <a:srgbClr val="C0C0C0">
                <a:alpha val="40000"/>
              </a:srgbClr>
            </a:outerShdw>
          </a:effectLst>
          <a:scene3d>
            <a:camera prst="perspectiveLeft" fov="300000"/>
            <a:lightRig rig="soft" dir="l">
              <a:rot lat="0" lon="0" rev="4200000"/>
            </a:lightRig>
          </a:scene3d>
          <a:sp3d extrusionH="38100" prstMaterial="powder">
            <a:bevelT w="50800" h="88900" prst="convex"/>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blipFill rotWithShape="1">
          <a:blip xmlns:r="http://schemas.openxmlformats.org/officeDocument/2006/relationships" r:embed="rId1">
            <a:duotone>
              <a:schemeClr val="phClr">
                <a:shade val="40000"/>
                <a:satMod val="400000"/>
              </a:schemeClr>
              <a:schemeClr val="phClr">
                <a:tint val="10000"/>
                <a:satMod val="200000"/>
              </a:schemeClr>
            </a:duotone>
          </a:blip>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Presentation1.potx</Template>
  <TotalTime>783</TotalTime>
  <Words>3068</Words>
  <Application>Microsoft Macintosh PowerPoint</Application>
  <PresentationFormat>On-screen Show (4:3)</PresentationFormat>
  <Paragraphs>196</Paragraphs>
  <Slides>42</Slides>
  <Notes>7</Notes>
  <HiddenSlides>0</HiddenSlides>
  <MMClips>0</MMClips>
  <ScaleCrop>false</ScaleCrop>
  <HeadingPairs>
    <vt:vector size="4" baseType="variant">
      <vt:variant>
        <vt:lpstr>Design Template</vt:lpstr>
      </vt:variant>
      <vt:variant>
        <vt:i4>1</vt:i4>
      </vt:variant>
      <vt:variant>
        <vt:lpstr>Slide Titles</vt:lpstr>
      </vt:variant>
      <vt:variant>
        <vt:i4>42</vt:i4>
      </vt:variant>
    </vt:vector>
  </HeadingPairs>
  <TitlesOfParts>
    <vt:vector size="43" baseType="lpstr">
      <vt:lpstr>Presentation1</vt:lpstr>
      <vt:lpstr>Museum Alarm Systems</vt:lpstr>
      <vt:lpstr>What is an Alarm System?</vt:lpstr>
      <vt:lpstr>What Do They Do?</vt:lpstr>
      <vt:lpstr>The Parts of a System</vt:lpstr>
      <vt:lpstr>The Parts of a System</vt:lpstr>
      <vt:lpstr>The Parts of a System</vt:lpstr>
      <vt:lpstr>The Parts of a System</vt:lpstr>
      <vt:lpstr>The Parts of a System</vt:lpstr>
      <vt:lpstr>The Parts of a System</vt:lpstr>
      <vt:lpstr>The Parts of a System</vt:lpstr>
      <vt:lpstr>The Parts of a System</vt:lpstr>
      <vt:lpstr>The Parts of a System</vt:lpstr>
      <vt:lpstr>The Parts of a System</vt:lpstr>
      <vt:lpstr>The Parts of a System</vt:lpstr>
      <vt:lpstr>Understanding Detectors</vt:lpstr>
      <vt:lpstr>What Detection Devices?</vt:lpstr>
      <vt:lpstr>Wired or Wireless?</vt:lpstr>
      <vt:lpstr>Wired or Wireless?</vt:lpstr>
      <vt:lpstr>Alarm Monitoring</vt:lpstr>
      <vt:lpstr>Alarm Monitoring</vt:lpstr>
      <vt:lpstr>Alarm Monitoring</vt:lpstr>
      <vt:lpstr>Electronic Supervision</vt:lpstr>
      <vt:lpstr>Battery Back-Up</vt:lpstr>
      <vt:lpstr>Bells and Sirens</vt:lpstr>
      <vt:lpstr>How Much Detection?</vt:lpstr>
      <vt:lpstr>How Much Detection?</vt:lpstr>
      <vt:lpstr>How Much Detection?</vt:lpstr>
      <vt:lpstr>Zoning</vt:lpstr>
      <vt:lpstr>Zoning</vt:lpstr>
      <vt:lpstr>Buying an Alarm System</vt:lpstr>
      <vt:lpstr>Buying an Alarm System</vt:lpstr>
      <vt:lpstr>Buying an Alarm System</vt:lpstr>
      <vt:lpstr>Detection Strategy</vt:lpstr>
      <vt:lpstr>But I Want Card Access</vt:lpstr>
      <vt:lpstr>Managing Your Purchase</vt:lpstr>
      <vt:lpstr>Managing Your Purchase</vt:lpstr>
      <vt:lpstr>Upkeep</vt:lpstr>
      <vt:lpstr>Warranty</vt:lpstr>
      <vt:lpstr>Conclusion</vt:lpstr>
      <vt:lpstr>Conclusion</vt:lpstr>
      <vt:lpstr>Conclusion</vt:lpstr>
      <vt:lpstr>Compliments of Steve Keller</vt:lpstr>
    </vt:vector>
  </TitlesOfParts>
  <Company>Steve Keller</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Program Title Here</dc:title>
  <dc:creator>Steve Keller</dc:creator>
  <cp:lastModifiedBy>Steve Keller</cp:lastModifiedBy>
  <cp:revision>8</cp:revision>
  <dcterms:created xsi:type="dcterms:W3CDTF">2011-05-10T03:46:09Z</dcterms:created>
  <dcterms:modified xsi:type="dcterms:W3CDTF">2011-05-10T16:46:59Z</dcterms:modified>
</cp:coreProperties>
</file>