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embeddings/oleObject8.bin" ContentType="application/vnd.openxmlformats-officedocument.oleObject"/>
  <Override PartName="/ppt/notesSlides/notesSlide16.xml" ContentType="application/vnd.openxmlformats-officedocument.presentationml.notesSlide+xml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embeddings/oleObject7.bin" ContentType="application/vnd.openxmlformats-officedocument.oleObject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embeddings/oleObject6.bin" ContentType="application/vnd.openxmlformats-officedocument.oleObject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embeddings/oleObject5.bin" ContentType="application/vnd.openxmlformats-officedocument.oleObject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embeddings/oleObject11.bin" ContentType="application/vnd.openxmlformats-officedocument.oleObject"/>
  <Override PartName="/ppt/slides/slide2.xml" ContentType="application/vnd.openxmlformats-officedocument.presentationml.slide+xml"/>
  <Override PartName="/ppt/notesSlides/notesSlide20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embeddings/oleObject4.bin" ContentType="application/vnd.openxmlformats-officedocument.oleObject"/>
  <Override PartName="/ppt/notesSlides/notesSlide12.xml" ContentType="application/vnd.openxmlformats-officedocument.presentationml.notesSlide+xml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embeddings/oleObject10.bin" ContentType="application/vnd.openxmlformats-officedocument.oleObject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embeddings/oleObject3.bin" ContentType="application/vnd.openxmlformats-officedocument.oleObject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embeddings/oleObject9.bin" ContentType="application/vnd.openxmlformats-officedocument.oleObject"/>
  <Override PartName="/ppt/notesSlides/notesSlide17.xml" ContentType="application/vnd.openxmlformats-officedocument.presentationml.notesSlide+xml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4" r:id="rId1"/>
  </p:sldMasterIdLst>
  <p:notesMasterIdLst>
    <p:notesMasterId r:id="rId34"/>
  </p:notesMasterIdLst>
  <p:handoutMasterIdLst>
    <p:handoutMasterId r:id="rId35"/>
  </p:handoutMasterIdLst>
  <p:sldIdLst>
    <p:sldId id="342" r:id="rId2"/>
    <p:sldId id="277" r:id="rId3"/>
    <p:sldId id="350" r:id="rId4"/>
    <p:sldId id="344" r:id="rId5"/>
    <p:sldId id="345" r:id="rId6"/>
    <p:sldId id="346" r:id="rId7"/>
    <p:sldId id="347" r:id="rId8"/>
    <p:sldId id="339" r:id="rId9"/>
    <p:sldId id="332" r:id="rId10"/>
    <p:sldId id="286" r:id="rId11"/>
    <p:sldId id="285" r:id="rId12"/>
    <p:sldId id="287" r:id="rId13"/>
    <p:sldId id="288" r:id="rId14"/>
    <p:sldId id="283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343" r:id="rId23"/>
    <p:sldId id="336" r:id="rId24"/>
    <p:sldId id="296" r:id="rId25"/>
    <p:sldId id="349" r:id="rId26"/>
    <p:sldId id="297" r:id="rId27"/>
    <p:sldId id="348" r:id="rId28"/>
    <p:sldId id="298" r:id="rId29"/>
    <p:sldId id="299" r:id="rId30"/>
    <p:sldId id="337" r:id="rId31"/>
    <p:sldId id="334" r:id="rId32"/>
    <p:sldId id="351" r:id="rId33"/>
  </p:sldIdLst>
  <p:sldSz cx="9144000" cy="6858000" type="screen4x3"/>
  <p:notesSz cx="7026275" cy="9312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46" autoAdjust="0"/>
    <p:restoredTop sz="94575" autoAdjust="0"/>
  </p:normalViewPr>
  <p:slideViewPr>
    <p:cSldViewPr>
      <p:cViewPr varScale="1">
        <p:scale>
          <a:sx n="89" d="100"/>
          <a:sy n="89" d="100"/>
        </p:scale>
        <p:origin x="-4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Relationship Id="rId2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48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t" anchorCtr="0" compatLnSpc="1">
            <a:prstTxWarp prst="textNoShape">
              <a:avLst/>
            </a:prstTxWarp>
          </a:bodyPr>
          <a:lstStyle>
            <a:lvl1pPr defTabSz="933450" eaLnBrk="0" hangingPunct="0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1450" y="0"/>
            <a:ext cx="30448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t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7138"/>
            <a:ext cx="30448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b" anchorCtr="0" compatLnSpc="1">
            <a:prstTxWarp prst="textNoShape">
              <a:avLst/>
            </a:prstTxWarp>
          </a:bodyPr>
          <a:lstStyle>
            <a:lvl1pPr defTabSz="933450" eaLnBrk="0" hangingPunct="0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1450" y="8847138"/>
            <a:ext cx="30448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b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000" i="1">
                <a:latin typeface="Times New Roman" charset="0"/>
              </a:defRPr>
            </a:lvl1pPr>
          </a:lstStyle>
          <a:p>
            <a:fld id="{534CC966-CA5C-4BB7-A390-840EEC8F47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48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t" anchorCtr="0" compatLnSpc="1">
            <a:prstTxWarp prst="textNoShape">
              <a:avLst/>
            </a:prstTxWarp>
          </a:bodyPr>
          <a:lstStyle>
            <a:lvl1pPr defTabSz="933450" eaLnBrk="0" hangingPunct="0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1450" y="0"/>
            <a:ext cx="30448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t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7138"/>
            <a:ext cx="30448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b" anchorCtr="0" compatLnSpc="1">
            <a:prstTxWarp prst="textNoShape">
              <a:avLst/>
            </a:prstTxWarp>
          </a:bodyPr>
          <a:lstStyle>
            <a:lvl1pPr defTabSz="933450" eaLnBrk="0" hangingPunct="0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1450" y="8847138"/>
            <a:ext cx="30448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48" tIns="0" rIns="19448" bIns="0" numCol="1" anchor="b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000" i="1">
                <a:latin typeface="Times New Roman" charset="0"/>
              </a:defRPr>
            </a:lvl1pPr>
          </a:lstStyle>
          <a:p>
            <a:fld id="{904603D0-44FD-4CD5-BCE7-AF5B984434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22775"/>
            <a:ext cx="51530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99" tIns="47000" rIns="93999" bIns="47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3800" y="704850"/>
            <a:ext cx="4640263" cy="3479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1B64E2-E7E6-48CD-A8B7-8D0FAFEFE691}" type="slidenum">
              <a:rPr lang="en-US"/>
              <a:pPr/>
              <a:t>8</a:t>
            </a:fld>
            <a:endParaRPr lang="en-US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20582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CF99B5-0E8D-4F16-AECC-018107942BBE}" type="slidenum">
              <a:rPr lang="en-US"/>
              <a:pPr/>
              <a:t>17</a:t>
            </a:fld>
            <a:endParaRPr 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1161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0138D0-5DE9-4117-B435-FC17BAA91C9E}" type="slidenum">
              <a:rPr lang="en-US"/>
              <a:pPr/>
              <a:t>18</a:t>
            </a:fld>
            <a:endParaRPr lang="en-US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1366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805A52-5557-4431-AD3C-608B3E87A1BF}" type="slidenum">
              <a:rPr lang="en-US"/>
              <a:pPr/>
              <a:t>19</a:t>
            </a:fld>
            <a:endParaRPr lang="en-US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1571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443E3B-1CB5-4395-9BB9-9F98D7849F39}" type="slidenum">
              <a:rPr lang="en-US"/>
              <a:pPr/>
              <a:t>20</a:t>
            </a:fld>
            <a:endParaRPr lang="en-US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1776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EE0BAD-AB78-446B-900C-54010D040609}" type="slidenum">
              <a:rPr lang="en-US"/>
              <a:pPr/>
              <a:t>21</a:t>
            </a:fld>
            <a:endParaRPr lang="en-US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1981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485BF8-D50E-40F6-92F5-907F3E513E25}" type="slidenum">
              <a:rPr lang="en-US"/>
              <a:pPr/>
              <a:t>24</a:t>
            </a:fld>
            <a:endParaRPr lang="en-US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2185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485BF8-D50E-40F6-92F5-907F3E513E25}" type="slidenum">
              <a:rPr lang="en-US"/>
              <a:pPr/>
              <a:t>25</a:t>
            </a:fld>
            <a:endParaRPr lang="en-US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2185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C9C886-5821-470F-974D-DAC5F97F91C1}" type="slidenum">
              <a:rPr lang="en-US"/>
              <a:pPr/>
              <a:t>26</a:t>
            </a:fld>
            <a:endParaRPr 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2390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E76E8D-66FA-4E32-9CA9-2DF053F14484}" type="slidenum">
              <a:rPr lang="en-US"/>
              <a:pPr/>
              <a:t>27</a:t>
            </a:fld>
            <a:endParaRPr 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2595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E76E8D-66FA-4E32-9CA9-2DF053F14484}" type="slidenum">
              <a:rPr lang="en-US"/>
              <a:pPr/>
              <a:t>28</a:t>
            </a:fld>
            <a:endParaRPr 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2595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70A7FA-718A-4287-8FA5-2E9CD43CF858}" type="slidenum">
              <a:rPr lang="en-US"/>
              <a:pPr/>
              <a:t>9</a:t>
            </a:fld>
            <a:endParaRPr 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9251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0F5A55-28A2-470D-8B19-9A3F3CC5B829}" type="slidenum">
              <a:rPr lang="en-US"/>
              <a:pPr/>
              <a:t>29</a:t>
            </a:fld>
            <a:endParaRPr lang="en-US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36625" y="4500563"/>
            <a:ext cx="5153025" cy="3492500"/>
          </a:xfrm>
          <a:ln/>
        </p:spPr>
        <p:txBody>
          <a:bodyPr lIns="92542" tIns="45459" rIns="92542" bIns="45459"/>
          <a:lstStyle/>
          <a:p>
            <a:endParaRPr lang="en-US" sz="1600"/>
          </a:p>
        </p:txBody>
      </p:sp>
      <p:sp>
        <p:nvSpPr>
          <p:cNvPr id="12800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3786188" cy="2840038"/>
          </a:xfrm>
          <a:ln cap="flat"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C80FEF-C31D-4634-A2FA-D801437CD7D5}" type="slidenum">
              <a:rPr lang="en-US"/>
              <a:pPr/>
              <a:t>10</a:t>
            </a:fld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0137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7F9CD6-AF8F-4B88-BA52-0E73405E64DF}" type="slidenum">
              <a:rPr lang="en-US"/>
              <a:pPr/>
              <a:t>11</a:t>
            </a:fld>
            <a:endParaRPr lang="en-US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9933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95828D-FCD4-41EE-B597-74BB47552653}" type="slidenum">
              <a:rPr lang="en-US"/>
              <a:pPr/>
              <a:t>12</a:t>
            </a:fld>
            <a:endParaRPr lang="en-US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0342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003C20-E804-42D1-B9CD-59C3B75F6FE6}" type="slidenum">
              <a:rPr lang="en-US"/>
              <a:pPr/>
              <a:t>13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 sz="1600"/>
          </a:p>
        </p:txBody>
      </p:sp>
      <p:sp>
        <p:nvSpPr>
          <p:cNvPr id="1054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DA9D7C-38EC-4F24-ABEF-FD357BF71B11}" type="slidenum">
              <a:rPr lang="en-US"/>
              <a:pPr/>
              <a:t>14</a:t>
            </a:fld>
            <a:endParaRPr lang="en-US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9523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E95910-BAE8-4F60-869C-5F82CB1D603D}" type="slidenum">
              <a:rPr lang="en-US"/>
              <a:pPr/>
              <a:t>15</a:t>
            </a:fld>
            <a:endParaRPr lang="en-US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0752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BDD01-59EC-4851-A029-7022D214F689}" type="slidenum">
              <a:rPr lang="en-US"/>
              <a:pPr/>
              <a:t>16</a:t>
            </a:fld>
            <a:endParaRPr 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542" tIns="45459" rIns="92542" bIns="45459"/>
          <a:lstStyle/>
          <a:p>
            <a:endParaRPr lang="en-US"/>
          </a:p>
        </p:txBody>
      </p:sp>
      <p:sp>
        <p:nvSpPr>
          <p:cNvPr id="10957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637087" cy="3478213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7A15-18FD-4BD4-813E-D43DAAEF8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70F10-1C74-4239-9297-292F8F7C69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E45C2-C63C-4EDE-8DF3-8D5432B5BF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B9AED-51C4-4707-A63C-830BEC9AE4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537D19-7E35-46F2-B4F3-18EAC46DC0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6179F-A3E7-4DBC-949E-BB04E24D5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D1107-3C50-4337-AB1F-B109D8288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14FE6-864F-4744-8C1E-38EB3E420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12E36-CCBD-40AE-8C99-30F3BBE3D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E926-2F70-4673-9691-F82F65DE4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88F50-B945-4ED7-838D-1C9C6EFE63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ED09-D227-4D0F-A5D0-182F62676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975B-320D-442A-88B4-B23526F701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399D1107-3C50-4337-AB1F-B109D8288A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mages.google.com/imgres?imgurl=www.johnstonhistoricalsociety.org/museum/photos/12_attic_stairway.jpg&amp;imgrefurl=http://www.johnstonhistoricalsociety.org/museum/photos/house.htm&amp;h=370&amp;w=490&amp;sz=24&amp;tbnid=zsIRrzN04rkJ:&amp;tbnh=95&amp;tbnw=125&amp;prev=/images?q=Museum+Attic&amp;hl=en&amp;lr=&amp;ie=UTF-8&amp;oe=UTF-8&amp;sa=G" TargetMode="External"/><Relationship Id="rId3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9.bin"/><Relationship Id="rId12" Type="http://schemas.openxmlformats.org/officeDocument/2006/relationships/image" Target="../media/image6.jpeg"/><Relationship Id="rId13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oleObject3.bin"/><Relationship Id="rId6" Type="http://schemas.openxmlformats.org/officeDocument/2006/relationships/oleObject" Target="../embeddings/oleObject4.bin"/><Relationship Id="rId7" Type="http://schemas.openxmlformats.org/officeDocument/2006/relationships/oleObject" Target="../embeddings/oleObject5.bin"/><Relationship Id="rId8" Type="http://schemas.openxmlformats.org/officeDocument/2006/relationships/oleObject" Target="../embeddings/oleObject6.bin"/><Relationship Id="rId9" Type="http://schemas.openxmlformats.org/officeDocument/2006/relationships/oleObject" Target="../embeddings/oleObject7.bin"/><Relationship Id="rId10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0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1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22921" y="1371601"/>
            <a:ext cx="6498158" cy="1828799"/>
          </a:xfrm>
        </p:spPr>
        <p:txBody>
          <a:bodyPr/>
          <a:lstStyle/>
          <a:p>
            <a:r>
              <a:rPr lang="en-US" sz="3600" dirty="0" smtClean="0"/>
              <a:t>CULTURAL </a:t>
            </a:r>
            <a:r>
              <a:rPr lang="en-US" sz="3600" dirty="0"/>
              <a:t>PROPERTY PROTECTION</a:t>
            </a:r>
          </a:p>
        </p:txBody>
      </p:sp>
      <p:sp>
        <p:nvSpPr>
          <p:cNvPr id="21299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FIRE PROTECTION</a:t>
            </a:r>
          </a:p>
        </p:txBody>
      </p:sp>
      <p:pic>
        <p:nvPicPr>
          <p:cNvPr id="4" name="Picture 3" descr="museu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533400"/>
            <a:ext cx="2057400" cy="15271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24200" y="4953001"/>
            <a:ext cx="2971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AAM Members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549275" y="457200"/>
            <a:ext cx="8042276" cy="762000"/>
          </a:xfrm>
          <a:noFill/>
          <a:ln/>
        </p:spPr>
        <p:txBody>
          <a:bodyPr lIns="90488" tIns="44450" rIns="90488" bIns="44450"/>
          <a:lstStyle/>
          <a:p>
            <a:r>
              <a:rPr lang="en-US" sz="4000" dirty="0" smtClean="0"/>
              <a:t>VULNERABILITY ASSESSMENT</a:t>
            </a:r>
            <a:endParaRPr lang="en-US" sz="4000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>
            <a:normAutofit fontScale="92500" lnSpcReduction="20000"/>
          </a:bodyPr>
          <a:lstStyle/>
          <a:p>
            <a:r>
              <a:rPr lang="en-US" sz="2800" dirty="0"/>
              <a:t>IDENTIFY IGNITION SOURCES</a:t>
            </a:r>
          </a:p>
          <a:p>
            <a:pPr>
              <a:buFont typeface="Wingdings" pitchFamily="2" charset="2"/>
              <a:buNone/>
            </a:pPr>
            <a:endParaRPr lang="en-US" sz="2600" dirty="0"/>
          </a:p>
          <a:p>
            <a:r>
              <a:rPr lang="en-US" sz="2800" dirty="0"/>
              <a:t>IDENTIFY SOURCES OF FUEL</a:t>
            </a:r>
          </a:p>
          <a:p>
            <a:pPr>
              <a:buFont typeface="Wingdings" pitchFamily="2" charset="2"/>
              <a:buNone/>
            </a:pPr>
            <a:endParaRPr lang="en-US" sz="2600" dirty="0"/>
          </a:p>
          <a:p>
            <a:r>
              <a:rPr lang="en-US" sz="2800" dirty="0" smtClean="0"/>
              <a:t>IDENTIFY MOST </a:t>
            </a:r>
            <a:r>
              <a:rPr lang="en-US" sz="2800" dirty="0"/>
              <a:t>LIKELY FIRE SCENARIO &amp; CONSEQUENCES</a:t>
            </a:r>
          </a:p>
          <a:p>
            <a:pPr>
              <a:buFont typeface="Wingdings" pitchFamily="2" charset="2"/>
              <a:buNone/>
            </a:pPr>
            <a:endParaRPr lang="en-US" sz="2600" dirty="0"/>
          </a:p>
          <a:p>
            <a:r>
              <a:rPr lang="en-US" sz="2800" dirty="0" smtClean="0"/>
              <a:t>EVALUATE RESPONSE </a:t>
            </a:r>
            <a:r>
              <a:rPr lang="en-US" sz="2800" dirty="0"/>
              <a:t>CAPABILITIES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/>
              <a:t>FIRE SAFETY OBJECTIVES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sz="3200" dirty="0"/>
              <a:t>PREVENT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 lvl="1"/>
            <a:r>
              <a:rPr lang="en-US" sz="3200" dirty="0"/>
              <a:t>CONTAIN</a:t>
            </a:r>
          </a:p>
          <a:p>
            <a:pPr lvl="1">
              <a:buFont typeface="Wingdings" pitchFamily="2" charset="2"/>
              <a:buNone/>
            </a:pPr>
            <a:endParaRPr lang="en-US" sz="3200" dirty="0"/>
          </a:p>
          <a:p>
            <a:pPr lvl="2"/>
            <a:r>
              <a:rPr lang="en-US" sz="3200" dirty="0"/>
              <a:t>DETECT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 lvl="3"/>
            <a:r>
              <a:rPr lang="en-US" sz="3200" dirty="0"/>
              <a:t>EXTINGUISH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dirty="0"/>
              <a:t>PLANNING </a:t>
            </a:r>
            <a:r>
              <a:rPr lang="en-US" dirty="0" smtClean="0"/>
              <a:t>FOR CONTROLS</a:t>
            </a:r>
            <a:endParaRPr lang="en-US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057400"/>
            <a:ext cx="8134350" cy="4114800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dirty="0"/>
              <a:t>PLAN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LONG TERM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WORST CASE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INVOLVE EMPLOYEES AT ALL LEVELS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WORK WITH FIRE SERVICE TO PREPARE A PRE-FIRE PLAN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dirty="0"/>
              <a:t>PRE-FIRE PLAN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2057400"/>
            <a:ext cx="7753350" cy="4114800"/>
          </a:xfrm>
          <a:noFill/>
          <a:ln/>
        </p:spPr>
        <p:txBody>
          <a:bodyPr lIns="90488" tIns="44450" rIns="90488" bIns="44450"/>
          <a:lstStyle/>
          <a:p>
            <a:r>
              <a:rPr lang="en-US" dirty="0"/>
              <a:t>NOTIFICATION PROCEDURES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FIRE DEPARTMENT RESPONSE PLAN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DAMAGE LIMITATION PLAN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549275" y="228600"/>
            <a:ext cx="8042276" cy="1828800"/>
          </a:xfrm>
          <a:noFill/>
          <a:ln/>
        </p:spPr>
        <p:txBody>
          <a:bodyPr lIns="90488" tIns="44450" rIns="90488" bIns="44450"/>
          <a:lstStyle/>
          <a:p>
            <a:r>
              <a:rPr lang="en-US" sz="4400" dirty="0"/>
              <a:t>FIRE PREVENTION PROGRAM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753350" cy="3733800"/>
          </a:xfrm>
          <a:noFill/>
          <a:ln/>
        </p:spPr>
        <p:txBody>
          <a:bodyPr lIns="90488" tIns="44450" rIns="90488" bIns="44450"/>
          <a:lstStyle/>
          <a:p>
            <a:r>
              <a:rPr lang="en-US" dirty="0"/>
              <a:t>POLICIES &amp; PROCEDURES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INSPECTION &amp; MAINTENANCE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TRAINING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uiExpand="1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49275" y="457200"/>
            <a:ext cx="8042276" cy="987332"/>
          </a:xfrm>
          <a:noFill/>
          <a:ln/>
        </p:spPr>
        <p:txBody>
          <a:bodyPr lIns="90488" tIns="44450" rIns="90488" bIns="44450"/>
          <a:lstStyle/>
          <a:p>
            <a:r>
              <a:rPr lang="en-US" sz="4400" dirty="0"/>
              <a:t>IMPLEMENTING A PROGRAM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905750" cy="4572000"/>
          </a:xfrm>
          <a:noFill/>
          <a:ln/>
        </p:spPr>
        <p:txBody>
          <a:bodyPr lIns="90488" tIns="44450" rIns="90488" bIns="44450"/>
          <a:lstStyle/>
          <a:p>
            <a:r>
              <a:rPr lang="en-US" dirty="0"/>
              <a:t>INCORPORATE INTO MANAGEMENT </a:t>
            </a:r>
            <a:r>
              <a:rPr lang="en-US" dirty="0" smtClean="0"/>
              <a:t>CULTURE -- MANAGEMENT </a:t>
            </a:r>
            <a:r>
              <a:rPr lang="en-US" dirty="0"/>
              <a:t>HAS TO SET THE EXAMPLE</a:t>
            </a:r>
          </a:p>
          <a:p>
            <a:pPr lvl="1"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COMMUNICATE THE </a:t>
            </a:r>
            <a:r>
              <a:rPr lang="en-US" dirty="0" smtClean="0"/>
              <a:t>OBJECTIVES</a:t>
            </a:r>
            <a:endParaRPr lang="en-US" dirty="0"/>
          </a:p>
          <a:p>
            <a:pPr lvl="1"/>
            <a:r>
              <a:rPr lang="en-US" dirty="0"/>
              <a:t>MISSION STATEMENT</a:t>
            </a:r>
          </a:p>
          <a:p>
            <a:pPr lvl="1"/>
            <a:r>
              <a:rPr lang="en-US" dirty="0"/>
              <a:t>NEW EMPLOYEE ORIENTATION</a:t>
            </a:r>
          </a:p>
          <a:p>
            <a:pPr lvl="1"/>
            <a:r>
              <a:rPr lang="en-US" dirty="0"/>
              <a:t>PERIODIC REMINDERS</a:t>
            </a:r>
          </a:p>
          <a:p>
            <a:pPr lvl="1"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549275" y="381000"/>
            <a:ext cx="8042276" cy="1063532"/>
          </a:xfrm>
          <a:noFill/>
          <a:ln/>
        </p:spPr>
        <p:txBody>
          <a:bodyPr lIns="90488" tIns="44450" rIns="90488" bIns="44450"/>
          <a:lstStyle/>
          <a:p>
            <a:r>
              <a:rPr lang="en-US" sz="4400" dirty="0"/>
              <a:t>IMPLEMENTING A PROGRAM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dirty="0"/>
              <a:t>DEFINE  RESPONSIBILITIES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HOUSEKEEPING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MAINTENANCE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IDENTIFICATION, REPORTING &amp; CORRECTING PROBLEMS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DAILY OPERATIONAL PROCEDURES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TRAIN STAFF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uiExpand="1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/>
              <a:t>FEEDBACK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829550" cy="4343400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dirty="0"/>
              <a:t>INSPECTIONS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REPORTING  </a:t>
            </a:r>
            <a:r>
              <a:rPr lang="en-US" dirty="0"/>
              <a:t>PROCEDURES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OUTSIDE ASSISTANCE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FIRE DEPARTMENT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INSURANCE COMPANY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CONSULTANTS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uiExpand="1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dirty="0"/>
              <a:t>FOLLOW-UP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2057400"/>
            <a:ext cx="7753350" cy="4191000"/>
          </a:xfrm>
          <a:noFill/>
          <a:ln/>
        </p:spPr>
        <p:txBody>
          <a:bodyPr lIns="90488" tIns="44450" rIns="90488" bIns="44450"/>
          <a:lstStyle/>
          <a:p>
            <a:r>
              <a:rPr lang="en-US" dirty="0"/>
              <a:t>MUST BE TIMELY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MUST BE CONSISTENT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NO SYSTEM IS PERFECT --  REEVALUATE AND UPDATE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042276" cy="1336956"/>
          </a:xfrm>
          <a:noFill/>
          <a:ln/>
        </p:spPr>
        <p:txBody>
          <a:bodyPr lIns="90488" tIns="44450" rIns="90488" bIns="44450"/>
          <a:lstStyle/>
          <a:p>
            <a:r>
              <a:rPr lang="en-US" sz="4400" dirty="0"/>
              <a:t>ADVANTAGES OF FIRE PREVENTION PROGRAMS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438400"/>
            <a:ext cx="7791450" cy="3581400"/>
          </a:xfrm>
          <a:noFill/>
          <a:ln/>
        </p:spPr>
        <p:txBody>
          <a:bodyPr lIns="90488" tIns="44450" rIns="90488" bIns="44450"/>
          <a:lstStyle/>
          <a:p>
            <a:r>
              <a:rPr lang="en-US" dirty="0"/>
              <a:t>NO FIRE, NO LOSS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LEAST COST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LEAST IMPACT ON </a:t>
            </a:r>
            <a:r>
              <a:rPr lang="en-US" dirty="0" smtClean="0"/>
              <a:t>HISTORIC STRUCTURES</a:t>
            </a:r>
            <a:endParaRPr lang="en-US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ouse-fi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dirty="0"/>
              <a:t>DISADVANTAGES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057400"/>
            <a:ext cx="7753350" cy="4267200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dirty="0"/>
              <a:t>HUMAN ERROR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REQUIRES CONSTANT VIGILANCE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SOME CAUSES NOT PREVENTABLE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LIGHTNING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FIRES THAT START SOMEWHERE ELSE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HIDDEN ELECTRICAL CIRCUITS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uiExpand="1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042276" cy="1336956"/>
          </a:xfrm>
          <a:noFill/>
          <a:ln/>
        </p:spPr>
        <p:txBody>
          <a:bodyPr lIns="90488" tIns="44450" rIns="90488" bIns="44450"/>
          <a:lstStyle/>
          <a:p>
            <a:r>
              <a:rPr lang="en-US" sz="4000" dirty="0"/>
              <a:t>MURPHY’S LAW FOR CULTURAL PROPERTY FIRE SAFETY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981200"/>
            <a:ext cx="7905750" cy="4343400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dirty="0"/>
              <a:t>FIRE IN A GIVEN BUILDING IS A LOW PROBABILITY EVENT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THE OBJECTIVE </a:t>
            </a:r>
            <a:r>
              <a:rPr lang="en-US" dirty="0"/>
              <a:t>IS </a:t>
            </a:r>
            <a:r>
              <a:rPr lang="en-US" u="sng" dirty="0" smtClean="0"/>
              <a:t>LONG TERM </a:t>
            </a:r>
            <a:r>
              <a:rPr lang="en-US" dirty="0" smtClean="0"/>
              <a:t>PRESERVATION</a:t>
            </a: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GIVEN ENOUGH TIME EVEN SMALL PROBABILITY EVENTS  WILL OCCUR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FIRE PROTECTION TOOLS</a:t>
            </a:r>
            <a:endParaRPr lang="en-US" sz="4000" dirty="0"/>
          </a:p>
        </p:txBody>
      </p:sp>
      <p:sp>
        <p:nvSpPr>
          <p:cNvPr id="215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BUILDING </a:t>
            </a:r>
            <a:r>
              <a:rPr lang="en-US" dirty="0" smtClean="0"/>
              <a:t>CONSTRUCTION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FIRE DETECTION </a:t>
            </a:r>
            <a:r>
              <a:rPr lang="en-US" dirty="0" smtClean="0"/>
              <a:t>SYSTEMS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FIRE SUPPRESSION SYSTEMS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Construction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70000"/>
              </a:spcBef>
            </a:pPr>
            <a:r>
              <a:rPr lang="en-US" dirty="0"/>
              <a:t>Fire resistive/non-combustible building components.</a:t>
            </a:r>
          </a:p>
          <a:p>
            <a:pPr>
              <a:spcBef>
                <a:spcPct val="70000"/>
              </a:spcBef>
            </a:pPr>
            <a:r>
              <a:rPr lang="en-US" dirty="0"/>
              <a:t>Compartmentalization (don’t forget attic spaces).</a:t>
            </a:r>
          </a:p>
          <a:p>
            <a:pPr>
              <a:spcBef>
                <a:spcPct val="70000"/>
              </a:spcBef>
            </a:pPr>
            <a:r>
              <a:rPr lang="en-US" dirty="0"/>
              <a:t>Fire stopping.</a:t>
            </a:r>
          </a:p>
        </p:txBody>
      </p:sp>
      <p:pic>
        <p:nvPicPr>
          <p:cNvPr id="197636" name="Picture 4" descr="12_attic_stairway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r="2843" b="1984"/>
          <a:stretch>
            <a:fillRect/>
          </a:stretch>
        </p:blipFill>
        <p:spPr bwMode="auto">
          <a:xfrm>
            <a:off x="5029200" y="3048000"/>
            <a:ext cx="3581400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5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549275" y="107576"/>
            <a:ext cx="8042276" cy="1645024"/>
          </a:xfrm>
          <a:noFill/>
          <a:ln/>
        </p:spPr>
        <p:txBody>
          <a:bodyPr lIns="90488" tIns="44450" rIns="90488" bIns="44450"/>
          <a:lstStyle/>
          <a:p>
            <a:r>
              <a:rPr lang="en-US" sz="4400" dirty="0"/>
              <a:t>DETECTION &amp; SUPPRESSION 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>
          <a:xfrm>
            <a:off x="549275" y="1828800"/>
            <a:ext cx="8042276" cy="4495799"/>
          </a:xfrm>
          <a:noFill/>
          <a:ln/>
        </p:spPr>
        <p:txBody>
          <a:bodyPr lIns="90488" tIns="44450" rIns="90488" bIns="44450"/>
          <a:lstStyle/>
          <a:p>
            <a:r>
              <a:rPr lang="en-US" sz="2800" dirty="0" smtClean="0"/>
              <a:t>DEFENSE AGAINST</a:t>
            </a:r>
          </a:p>
          <a:p>
            <a:pPr lvl="1"/>
            <a:r>
              <a:rPr lang="en-US" sz="2400" dirty="0" smtClean="0"/>
              <a:t>LIGHTNING RELATED FIRES</a:t>
            </a:r>
          </a:p>
          <a:p>
            <a:pPr lvl="1"/>
            <a:r>
              <a:rPr lang="en-US" sz="2400" dirty="0" smtClean="0"/>
              <a:t>FIRES THAT START OUTSIDE THE BUILDING (WILD LAND FIRES, FIRES IN NEARBY BUILDINGS)</a:t>
            </a:r>
          </a:p>
          <a:p>
            <a:pPr lvl="1"/>
            <a:r>
              <a:rPr lang="en-US" sz="2400" dirty="0" smtClean="0"/>
              <a:t>ARSON</a:t>
            </a:r>
          </a:p>
          <a:p>
            <a:r>
              <a:rPr lang="en-US" sz="2800" dirty="0" smtClean="0"/>
              <a:t>BACK UP WHEN STRUCTURAL FIRE PROTECTION OR THE FIRE PREVENTION PROGRAM FAIL</a:t>
            </a:r>
            <a:endParaRPr lang="en-US" sz="2400" dirty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549275" y="107576"/>
            <a:ext cx="8042276" cy="1645024"/>
          </a:xfrm>
          <a:noFill/>
          <a:ln/>
        </p:spPr>
        <p:txBody>
          <a:bodyPr lIns="90488" tIns="44450" rIns="90488" bIns="44450"/>
          <a:lstStyle/>
          <a:p>
            <a:r>
              <a:rPr lang="en-US" sz="4400" dirty="0"/>
              <a:t>DETECTION &amp; SUPPRESSION 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>
          <a:xfrm>
            <a:off x="549275" y="1981200"/>
            <a:ext cx="8042276" cy="4190999"/>
          </a:xfrm>
          <a:noFill/>
          <a:ln/>
        </p:spPr>
        <p:txBody>
          <a:bodyPr lIns="90488" tIns="44450" rIns="90488" bIns="44450">
            <a:normAutofit fontScale="92500"/>
          </a:bodyPr>
          <a:lstStyle/>
          <a:p>
            <a:r>
              <a:rPr lang="en-US" sz="2800" dirty="0" smtClean="0"/>
              <a:t>INSTALLATION ALWAYS HAS A COST</a:t>
            </a:r>
          </a:p>
          <a:p>
            <a:pPr lvl="1"/>
            <a:r>
              <a:rPr lang="en-US" sz="2400" dirty="0" smtClean="0"/>
              <a:t>$$$$</a:t>
            </a:r>
          </a:p>
          <a:p>
            <a:pPr lvl="1"/>
            <a:r>
              <a:rPr lang="en-US" sz="2400" dirty="0" smtClean="0"/>
              <a:t>DESTROYS SOME HISTORIC BUILDING FABRIC</a:t>
            </a:r>
          </a:p>
          <a:p>
            <a:pPr lvl="1"/>
            <a:r>
              <a:rPr lang="en-US" sz="2400" dirty="0" smtClean="0"/>
              <a:t>VISUAL INTRUSION</a:t>
            </a:r>
          </a:p>
          <a:p>
            <a:r>
              <a:rPr lang="en-US" sz="2800" dirty="0" smtClean="0"/>
              <a:t>SYSTEMS HAVE TO BE MAINTAINED</a:t>
            </a:r>
            <a:endParaRPr lang="en-US" sz="2800" dirty="0"/>
          </a:p>
          <a:p>
            <a:pPr lvl="1"/>
            <a:r>
              <a:rPr lang="en-US" sz="2400" dirty="0" smtClean="0"/>
              <a:t>$$$$ (OVER THE LONG-TERM MAY BE MORE THAN THE UP-FRONT INSTALLATION COST)</a:t>
            </a:r>
          </a:p>
          <a:p>
            <a:pPr lvl="1"/>
            <a:r>
              <a:rPr lang="en-US" sz="2400" dirty="0" smtClean="0"/>
              <a:t>REQUIRES QUALIFIED PERSONNEL</a:t>
            </a:r>
          </a:p>
          <a:p>
            <a:pPr lvl="1"/>
            <a:r>
              <a:rPr lang="en-US" sz="2400" dirty="0" smtClean="0"/>
              <a:t>SYSTEM BECOMES A LIABILITY IF ITS NOT DONE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0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0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sz="4000" dirty="0" smtClean="0"/>
              <a:t>SYSTEMS ARE A </a:t>
            </a:r>
            <a:r>
              <a:rPr lang="en-US" sz="4000" dirty="0"/>
              <a:t>COMPROMISE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209800"/>
            <a:ext cx="8077200" cy="4343400"/>
          </a:xfrm>
          <a:noFill/>
          <a:ln/>
        </p:spPr>
        <p:txBody>
          <a:bodyPr lIns="90488" tIns="44450" rIns="90488" bIns="44450"/>
          <a:lstStyle/>
          <a:p>
            <a:r>
              <a:rPr lang="en-US" dirty="0"/>
              <a:t>A CERTAIN, BUT KNOWN AND CONTROLLABLE,  PRESENT </a:t>
            </a:r>
            <a:r>
              <a:rPr lang="en-US" dirty="0" smtClean="0"/>
              <a:t>&amp; FUTURE COST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				</a:t>
            </a:r>
            <a:r>
              <a:rPr lang="en-US" b="1" dirty="0"/>
              <a:t>VERSUS</a:t>
            </a:r>
          </a:p>
          <a:p>
            <a:r>
              <a:rPr lang="en-US" dirty="0" smtClean="0"/>
              <a:t>AN </a:t>
            </a:r>
            <a:r>
              <a:rPr lang="en-US" dirty="0"/>
              <a:t>UNCERTAIN AND UNCONTROLLABLE </a:t>
            </a:r>
            <a:r>
              <a:rPr lang="en-US" u="sng" dirty="0"/>
              <a:t>RISK</a:t>
            </a:r>
            <a:r>
              <a:rPr lang="en-US" dirty="0"/>
              <a:t> OF </a:t>
            </a:r>
            <a:r>
              <a:rPr lang="en-US" dirty="0" smtClean="0"/>
              <a:t>SIGNIFICANT LOSS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dirty="0"/>
              <a:t>DETECTION SYSTEMS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dirty="0" smtClean="0"/>
              <a:t>THE BEST DETECTION SYSTEMS IN THE WORLD ARE ONLY COMMUNICATION TOOLS </a:t>
            </a: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WHEN THE DETECTORS GO OFF, SOMETHING OR SOMEONE HAS TO RESPOND QUICKLY (REMEMBER THE TIME/TEMPERATURE GRAPH!)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/>
              <a:t>DETECTION SYSTEMS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dirty="0"/>
              <a:t>PRODUCTS OF COMBUSTION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PHOTOELECTRIC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IONIZATION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AIR SAMPLING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FLAME DETECTORS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HEAT DETECTORS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dirty="0"/>
              <a:t>SUPPRESSION SYSTEMS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05000"/>
            <a:ext cx="7753350" cy="4724400"/>
          </a:xfrm>
          <a:noFill/>
          <a:ln/>
        </p:spPr>
        <p:txBody>
          <a:bodyPr lIns="90488" tIns="44450" rIns="90488" bIns="44450"/>
          <a:lstStyle/>
          <a:p>
            <a:r>
              <a:rPr lang="en-US" sz="2800" dirty="0" smtClean="0"/>
              <a:t>SPRINKLERS</a:t>
            </a:r>
          </a:p>
          <a:p>
            <a:pPr lvl="1"/>
            <a:r>
              <a:rPr lang="en-US" sz="2400" dirty="0" smtClean="0"/>
              <a:t>WET PIPE</a:t>
            </a:r>
          </a:p>
          <a:p>
            <a:pPr lvl="1"/>
            <a:r>
              <a:rPr lang="en-US" sz="2400" dirty="0" smtClean="0"/>
              <a:t>DRY PIPE</a:t>
            </a:r>
          </a:p>
          <a:p>
            <a:pPr lvl="1"/>
            <a:r>
              <a:rPr lang="en-US" sz="2400" dirty="0" smtClean="0"/>
              <a:t>PREACTION</a:t>
            </a:r>
            <a:endParaRPr lang="en-US" sz="2400" dirty="0"/>
          </a:p>
          <a:p>
            <a:r>
              <a:rPr lang="en-US" sz="2800" dirty="0" smtClean="0"/>
              <a:t>CLEAN AGENT GASES</a:t>
            </a:r>
            <a:endParaRPr lang="en-US" sz="2800" dirty="0"/>
          </a:p>
          <a:p>
            <a:pPr lvl="1"/>
            <a:r>
              <a:rPr lang="en-US" sz="2400" dirty="0" err="1"/>
              <a:t>INERGEN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FE 13</a:t>
            </a:r>
          </a:p>
          <a:p>
            <a:pPr lvl="1"/>
            <a:r>
              <a:rPr lang="en-US" sz="2400" dirty="0"/>
              <a:t>FM 200</a:t>
            </a:r>
          </a:p>
          <a:p>
            <a:r>
              <a:rPr lang="en-US" sz="2800" dirty="0" smtClean="0"/>
              <a:t>WATER </a:t>
            </a:r>
            <a:r>
              <a:rPr lang="en-US" sz="2800" dirty="0"/>
              <a:t>MIST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26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6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6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69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69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69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69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69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9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Fire is one of the greatest threats to Cultural Properties</a:t>
            </a:r>
          </a:p>
          <a:p>
            <a:r>
              <a:rPr lang="en-US" dirty="0" smtClean="0"/>
              <a:t>Fire threatens people and property</a:t>
            </a:r>
          </a:p>
          <a:p>
            <a:r>
              <a:rPr lang="en-US" dirty="0" smtClean="0"/>
              <a:t>Fire can take the building and all its contents</a:t>
            </a:r>
          </a:p>
          <a:p>
            <a:r>
              <a:rPr lang="en-US" dirty="0" smtClean="0"/>
              <a:t>When a collection is burned it cannot be recovered</a:t>
            </a:r>
          </a:p>
          <a:p>
            <a:r>
              <a:rPr lang="en-US" dirty="0" smtClean="0"/>
              <a:t>Even those items that are not burned can be lost because of physical damage from fire fighting operations, water, heat, and the effects of smoke and other products of combustion.</a:t>
            </a:r>
          </a:p>
          <a:p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549275" y="107576"/>
            <a:ext cx="8042276" cy="1721224"/>
          </a:xfrm>
        </p:spPr>
        <p:txBody>
          <a:bodyPr/>
          <a:lstStyle/>
          <a:p>
            <a:r>
              <a:rPr lang="en-US" dirty="0"/>
              <a:t>Analysis of Detection/</a:t>
            </a:r>
            <a:br>
              <a:rPr lang="en-US" dirty="0"/>
            </a:br>
            <a:r>
              <a:rPr lang="en-US" dirty="0"/>
              <a:t>Suppression Systems</a:t>
            </a:r>
          </a:p>
        </p:txBody>
      </p:sp>
      <p:sp>
        <p:nvSpPr>
          <p:cNvPr id="198659" name="Text Box 3"/>
          <p:cNvSpPr txBox="1">
            <a:spLocks noChangeArrowheads="1"/>
          </p:cNvSpPr>
          <p:nvPr/>
        </p:nvSpPr>
        <p:spPr bwMode="auto">
          <a:xfrm>
            <a:off x="228600" y="2209800"/>
            <a:ext cx="86106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3829050" algn="ctr"/>
                <a:tab pos="6057900" algn="ctr"/>
              </a:tabLst>
            </a:pPr>
            <a:r>
              <a:rPr lang="en-US" b="1" u="sng" dirty="0">
                <a:latin typeface="Garamond" pitchFamily="18" charset="0"/>
              </a:rPr>
              <a:t>System Type	          Cost to Install	             Maintenance</a:t>
            </a:r>
          </a:p>
          <a:p>
            <a:pPr>
              <a:tabLst>
                <a:tab pos="3829050" algn="ctr"/>
                <a:tab pos="6057900" algn="ctr"/>
              </a:tabLst>
            </a:pPr>
            <a:endParaRPr lang="en-US" sz="1600" b="1" u="sng" dirty="0">
              <a:latin typeface="Garamond" pitchFamily="18" charset="0"/>
            </a:endParaRPr>
          </a:p>
          <a:p>
            <a:pPr>
              <a:tabLst>
                <a:tab pos="3829050" algn="ctr"/>
                <a:tab pos="6057900" algn="ctr"/>
              </a:tabLst>
            </a:pPr>
            <a:r>
              <a:rPr lang="en-US" dirty="0">
                <a:latin typeface="Garamond" pitchFamily="18" charset="0"/>
              </a:rPr>
              <a:t>Portable Extinguishers	        </a:t>
            </a:r>
            <a:r>
              <a:rPr lang="en-US" b="1" dirty="0">
                <a:latin typeface="Garamond" pitchFamily="18" charset="0"/>
              </a:rPr>
              <a:t>$	                     $</a:t>
            </a:r>
          </a:p>
          <a:p>
            <a:pPr>
              <a:tabLst>
                <a:tab pos="3829050" algn="ctr"/>
                <a:tab pos="6057900" algn="ctr"/>
              </a:tabLst>
            </a:pPr>
            <a:r>
              <a:rPr lang="en-US" dirty="0">
                <a:latin typeface="Garamond" pitchFamily="18" charset="0"/>
              </a:rPr>
              <a:t>Wet Pipe Sprinklers                     </a:t>
            </a:r>
            <a:r>
              <a:rPr lang="en-US" b="1" dirty="0">
                <a:latin typeface="Garamond" pitchFamily="18" charset="0"/>
              </a:rPr>
              <a:t>$$$	                     $$</a:t>
            </a:r>
          </a:p>
          <a:p>
            <a:pPr>
              <a:tabLst>
                <a:tab pos="3829050" algn="ctr"/>
                <a:tab pos="6057900" algn="ctr"/>
              </a:tabLst>
            </a:pPr>
            <a:r>
              <a:rPr lang="en-US" dirty="0">
                <a:latin typeface="Garamond" pitchFamily="18" charset="0"/>
              </a:rPr>
              <a:t>Pre-action System Sprinklers	       </a:t>
            </a:r>
            <a:r>
              <a:rPr lang="en-US" b="1" dirty="0">
                <a:latin typeface="Garamond" pitchFamily="18" charset="0"/>
              </a:rPr>
              <a:t>$$$+		   $$$</a:t>
            </a:r>
          </a:p>
          <a:p>
            <a:pPr>
              <a:tabLst>
                <a:tab pos="3829050" algn="ctr"/>
                <a:tab pos="6057900" algn="ctr"/>
              </a:tabLst>
            </a:pPr>
            <a:r>
              <a:rPr lang="en-US" dirty="0">
                <a:latin typeface="Garamond" pitchFamily="18" charset="0"/>
              </a:rPr>
              <a:t>Water Mist	         </a:t>
            </a:r>
            <a:r>
              <a:rPr lang="en-US" b="1" dirty="0">
                <a:latin typeface="Garamond" pitchFamily="18" charset="0"/>
              </a:rPr>
              <a:t>$$$$		$$$-$$$$</a:t>
            </a:r>
          </a:p>
          <a:p>
            <a:pPr>
              <a:tabLst>
                <a:tab pos="3829050" algn="ctr"/>
                <a:tab pos="6057900" algn="ctr"/>
              </a:tabLst>
            </a:pPr>
            <a:r>
              <a:rPr lang="en-US" dirty="0">
                <a:latin typeface="Garamond" pitchFamily="18" charset="0"/>
              </a:rPr>
              <a:t>Gaseous Suppression	           </a:t>
            </a:r>
            <a:r>
              <a:rPr lang="en-US" b="1" dirty="0">
                <a:latin typeface="Garamond" pitchFamily="18" charset="0"/>
              </a:rPr>
              <a:t>$$$+		   $$$</a:t>
            </a:r>
          </a:p>
          <a:p>
            <a:pPr>
              <a:tabLst>
                <a:tab pos="3829050" algn="ctr"/>
                <a:tab pos="6057900" algn="ctr"/>
              </a:tabLst>
            </a:pPr>
            <a:r>
              <a:rPr lang="en-US" dirty="0">
                <a:latin typeface="Garamond" pitchFamily="18" charset="0"/>
              </a:rPr>
              <a:t>Smoke Detection	         </a:t>
            </a:r>
            <a:r>
              <a:rPr lang="en-US" b="1" dirty="0">
                <a:latin typeface="Garamond" pitchFamily="18" charset="0"/>
              </a:rPr>
              <a:t>$$		    $$</a:t>
            </a:r>
          </a:p>
          <a:p>
            <a:pPr>
              <a:tabLst>
                <a:tab pos="3829050" algn="ctr"/>
                <a:tab pos="6057900" algn="ctr"/>
              </a:tabLst>
            </a:pPr>
            <a:r>
              <a:rPr lang="en-US" dirty="0">
                <a:latin typeface="Garamond" pitchFamily="18" charset="0"/>
              </a:rPr>
              <a:t>Air Sampling Smoke Detection	   </a:t>
            </a:r>
            <a:r>
              <a:rPr lang="en-US" b="1" dirty="0">
                <a:latin typeface="Garamond" pitchFamily="18" charset="0"/>
              </a:rPr>
              <a:t>$$+		    $$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8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8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8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8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8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8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86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86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1143000" y="304800"/>
            <a:ext cx="7800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 sz="4400" dirty="0" smtClean="0">
              <a:solidFill>
                <a:schemeClr val="tx2"/>
              </a:solidFill>
            </a:endParaRPr>
          </a:p>
          <a:p>
            <a:r>
              <a:rPr lang="en-US" sz="4400" dirty="0" smtClean="0">
                <a:solidFill>
                  <a:schemeClr val="tx2"/>
                </a:solidFill>
              </a:rPr>
              <a:t>Fire </a:t>
            </a:r>
            <a:r>
              <a:rPr lang="en-US" sz="4400" dirty="0">
                <a:solidFill>
                  <a:schemeClr val="tx2"/>
                </a:solidFill>
              </a:rPr>
              <a:t>Protection </a:t>
            </a:r>
            <a:r>
              <a:rPr lang="en-US" sz="4400" dirty="0" smtClean="0">
                <a:solidFill>
                  <a:schemeClr val="tx2"/>
                </a:solidFill>
              </a:rPr>
              <a:t>In Depth</a:t>
            </a:r>
            <a:r>
              <a:rPr lang="en-US" sz="4400" dirty="0">
                <a:solidFill>
                  <a:schemeClr val="tx2"/>
                </a:solidFill>
              </a:rPr>
              <a:t/>
            </a:r>
            <a:br>
              <a:rPr lang="en-US" sz="4400" dirty="0">
                <a:solidFill>
                  <a:schemeClr val="tx2"/>
                </a:solidFill>
              </a:rPr>
            </a:br>
            <a:endParaRPr lang="en-US" sz="4400" b="1" dirty="0">
              <a:solidFill>
                <a:schemeClr val="tx2"/>
              </a:solidFill>
            </a:endParaRPr>
          </a:p>
        </p:txBody>
      </p:sp>
      <p:sp>
        <p:nvSpPr>
          <p:cNvPr id="195587" name="Oval 3"/>
          <p:cNvSpPr>
            <a:spLocks noChangeArrowheads="1"/>
          </p:cNvSpPr>
          <p:nvPr/>
        </p:nvSpPr>
        <p:spPr bwMode="auto">
          <a:xfrm>
            <a:off x="1981200" y="2895600"/>
            <a:ext cx="1739900" cy="16637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588" name="Oval 4"/>
          <p:cNvSpPr>
            <a:spLocks noChangeArrowheads="1"/>
          </p:cNvSpPr>
          <p:nvPr/>
        </p:nvSpPr>
        <p:spPr bwMode="auto">
          <a:xfrm>
            <a:off x="1447800" y="2286000"/>
            <a:ext cx="2743200" cy="2819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589" name="Rectangle 5"/>
          <p:cNvSpPr>
            <a:spLocks noChangeArrowheads="1"/>
          </p:cNvSpPr>
          <p:nvPr/>
        </p:nvSpPr>
        <p:spPr bwMode="auto">
          <a:xfrm>
            <a:off x="2743200" y="1447800"/>
            <a:ext cx="6400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61913" indent="-61913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tabLst>
                <a:tab pos="746125" algn="l"/>
                <a:tab pos="1304925" algn="l"/>
                <a:tab pos="1828800" algn="l"/>
                <a:tab pos="2278063" algn="l"/>
              </a:tabLst>
            </a:pPr>
            <a:r>
              <a:rPr lang="en-US" sz="2800" dirty="0"/>
              <a:t>                                                                    			</a:t>
            </a:r>
            <a:r>
              <a:rPr lang="en-US" sz="2800" dirty="0" smtClean="0"/>
              <a:t>Control Outside Exposures</a:t>
            </a:r>
          </a:p>
          <a:p>
            <a:pPr marL="61913" indent="-61913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tabLst>
                <a:tab pos="746125" algn="l"/>
                <a:tab pos="1304925" algn="l"/>
                <a:tab pos="1828800" algn="l"/>
                <a:tab pos="2278063" algn="l"/>
              </a:tabLst>
            </a:pPr>
            <a:r>
              <a:rPr lang="en-US" sz="2800" dirty="0"/>
              <a:t>	    		</a:t>
            </a:r>
            <a:r>
              <a:rPr lang="en-US" sz="2800" dirty="0" smtClean="0"/>
              <a:t>	Building/Construction</a:t>
            </a:r>
            <a:endParaRPr lang="en-US" sz="2800" dirty="0"/>
          </a:p>
          <a:p>
            <a:pPr marL="61913" indent="-61913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tabLst>
                <a:tab pos="746125" algn="l"/>
                <a:tab pos="1304925" algn="l"/>
                <a:tab pos="1828800" algn="l"/>
                <a:tab pos="2278063" algn="l"/>
              </a:tabLst>
            </a:pPr>
            <a:r>
              <a:rPr lang="en-US" sz="2800" dirty="0"/>
              <a:t>			Programs &amp; Procedures</a:t>
            </a:r>
          </a:p>
          <a:p>
            <a:pPr marL="61913" indent="-61913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tabLst>
                <a:tab pos="746125" algn="l"/>
                <a:tab pos="1304925" algn="l"/>
                <a:tab pos="1828800" algn="l"/>
                <a:tab pos="2278063" algn="l"/>
              </a:tabLst>
            </a:pPr>
            <a:r>
              <a:rPr lang="en-US" sz="2800" dirty="0"/>
              <a:t>		  Suppression/Detection Systems</a:t>
            </a:r>
          </a:p>
          <a:p>
            <a:pPr marL="61913" indent="-61913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tabLst>
                <a:tab pos="746125" algn="l"/>
                <a:tab pos="1304925" algn="l"/>
                <a:tab pos="1828800" algn="l"/>
                <a:tab pos="2278063" algn="l"/>
              </a:tabLst>
            </a:pPr>
            <a:r>
              <a:rPr lang="en-US" sz="2800" dirty="0"/>
              <a:t>	    </a:t>
            </a:r>
            <a:r>
              <a:rPr lang="en-US" sz="2800" dirty="0" smtClean="0"/>
              <a:t>Redundant Systems in Critical Areas</a:t>
            </a:r>
            <a:endParaRPr lang="en-US" sz="2800" dirty="0"/>
          </a:p>
          <a:p>
            <a:pPr marL="61913" indent="-61913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tabLst>
                <a:tab pos="746125" algn="l"/>
                <a:tab pos="1304925" algn="l"/>
                <a:tab pos="1828800" algn="l"/>
                <a:tab pos="2278063" algn="l"/>
              </a:tabLst>
            </a:pPr>
            <a:endParaRPr lang="en-US" sz="2800" dirty="0"/>
          </a:p>
        </p:txBody>
      </p:sp>
      <p:sp>
        <p:nvSpPr>
          <p:cNvPr id="195590" name="Oval 6"/>
          <p:cNvSpPr>
            <a:spLocks noChangeArrowheads="1"/>
          </p:cNvSpPr>
          <p:nvPr/>
        </p:nvSpPr>
        <p:spPr bwMode="auto">
          <a:xfrm>
            <a:off x="1447800" y="2286000"/>
            <a:ext cx="2882900" cy="2730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591" name="Oval 7"/>
          <p:cNvSpPr>
            <a:spLocks noChangeArrowheads="1"/>
          </p:cNvSpPr>
          <p:nvPr/>
        </p:nvSpPr>
        <p:spPr bwMode="auto">
          <a:xfrm>
            <a:off x="838200" y="1752600"/>
            <a:ext cx="4102100" cy="4038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592" name="Oval 8"/>
          <p:cNvSpPr>
            <a:spLocks noChangeArrowheads="1"/>
          </p:cNvSpPr>
          <p:nvPr/>
        </p:nvSpPr>
        <p:spPr bwMode="auto">
          <a:xfrm>
            <a:off x="381000" y="1295400"/>
            <a:ext cx="5029200" cy="5029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3086" y="3276600"/>
            <a:ext cx="979714" cy="914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95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5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95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5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5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5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5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5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5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5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5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5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5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7" grpId="0" animBg="1"/>
      <p:bldP spid="195590" grpId="0" animBg="1"/>
      <p:bldP spid="195591" grpId="0" animBg="1"/>
      <p:bldP spid="19559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6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717675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/>
              <a:t>AVERAGE # </a:t>
            </a:r>
            <a:r>
              <a:rPr lang="en-US" sz="4000" b="1" dirty="0" smtClean="0"/>
              <a:t>FIRES/YEAR </a:t>
            </a:r>
            <a:br>
              <a:rPr lang="en-US" sz="4000" b="1" dirty="0" smtClean="0"/>
            </a:br>
            <a:r>
              <a:rPr lang="en-US" sz="4000" b="1" dirty="0" smtClean="0"/>
              <a:t>(2002 – 2008)</a:t>
            </a:r>
            <a:endParaRPr lang="en-US" sz="4000" b="1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4000" dirty="0"/>
              <a:t>MUSEUMS			</a:t>
            </a:r>
            <a:r>
              <a:rPr lang="en-US" sz="4000" dirty="0" smtClean="0"/>
              <a:t>75</a:t>
            </a:r>
            <a:endParaRPr lang="en-US" sz="4000" dirty="0"/>
          </a:p>
          <a:p>
            <a:endParaRPr lang="en-US" sz="4000" dirty="0"/>
          </a:p>
          <a:p>
            <a:r>
              <a:rPr lang="en-US" sz="4000" dirty="0"/>
              <a:t>LIBRARIES			</a:t>
            </a:r>
            <a:r>
              <a:rPr lang="en-US" sz="4000" dirty="0" smtClean="0"/>
              <a:t>191</a:t>
            </a:r>
            <a:endParaRPr lang="en-US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6610" name="Object 2"/>
          <p:cNvGraphicFramePr>
            <a:graphicFrameLocks noChangeAspect="1"/>
          </p:cNvGraphicFramePr>
          <p:nvPr/>
        </p:nvGraphicFramePr>
        <p:xfrm>
          <a:off x="2133600" y="3143250"/>
          <a:ext cx="4724400" cy="3155950"/>
        </p:xfrm>
        <a:graphic>
          <a:graphicData uri="http://schemas.openxmlformats.org/presentationml/2006/ole">
            <p:oleObj spid="_x0000_s217090" name="Calendar" r:id="rId3" imgW="4876920" imgH="3257640" progId="">
              <p:embed/>
            </p:oleObj>
          </a:graphicData>
        </a:graphic>
      </p:graphicFrame>
      <p:sp>
        <p:nvSpPr>
          <p:cNvPr id="196611" name="Text Box 3"/>
          <p:cNvSpPr txBox="1">
            <a:spLocks noChangeArrowheads="1"/>
          </p:cNvSpPr>
          <p:nvPr/>
        </p:nvSpPr>
        <p:spPr bwMode="auto">
          <a:xfrm>
            <a:off x="0" y="2743200"/>
            <a:ext cx="9144000" cy="762000"/>
          </a:xfrm>
          <a:prstGeom prst="rect">
            <a:avLst/>
          </a:prstGeom>
          <a:gradFill rotWithShape="1">
            <a:gsLst>
              <a:gs pos="0">
                <a:srgbClr val="FF9933"/>
              </a:gs>
              <a:gs pos="100000">
                <a:srgbClr val="FF6600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i="1" dirty="0">
                <a:solidFill>
                  <a:schemeClr val="bg1"/>
                </a:solidFill>
                <a:latin typeface="Showcard Gothic" pitchFamily="82" charset="0"/>
              </a:rPr>
              <a:t>ONE MAJOR FIRE EVERY </a:t>
            </a:r>
            <a:r>
              <a:rPr lang="en-US" sz="4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2</a:t>
            </a:r>
            <a:r>
              <a:rPr lang="en-US" sz="3200" i="1" dirty="0" smtClean="0">
                <a:solidFill>
                  <a:schemeClr val="bg1"/>
                </a:solidFill>
                <a:latin typeface="Showcard Gothic" pitchFamily="82" charset="0"/>
              </a:rPr>
              <a:t> </a:t>
            </a:r>
            <a:r>
              <a:rPr lang="en-US" sz="3200" i="1" dirty="0">
                <a:solidFill>
                  <a:schemeClr val="bg1"/>
                </a:solidFill>
                <a:latin typeface="Showcard Gothic" pitchFamily="82" charset="0"/>
              </a:rPr>
              <a:t>DAYS!!!</a:t>
            </a:r>
          </a:p>
        </p:txBody>
      </p:sp>
      <p:graphicFrame>
        <p:nvGraphicFramePr>
          <p:cNvPr id="196612" name="Object 4"/>
          <p:cNvGraphicFramePr>
            <a:graphicFrameLocks noChangeAspect="1"/>
          </p:cNvGraphicFramePr>
          <p:nvPr/>
        </p:nvGraphicFramePr>
        <p:xfrm>
          <a:off x="3733800" y="4114800"/>
          <a:ext cx="247650" cy="247650"/>
        </p:xfrm>
        <a:graphic>
          <a:graphicData uri="http://schemas.openxmlformats.org/presentationml/2006/ole">
            <p:oleObj spid="_x0000_s217091" name="Bitmap Image" r:id="rId4" imgW="247685" imgH="247685" progId="">
              <p:embed/>
            </p:oleObj>
          </a:graphicData>
        </a:graphic>
      </p:graphicFrame>
      <p:graphicFrame>
        <p:nvGraphicFramePr>
          <p:cNvPr id="196613" name="Object 5"/>
          <p:cNvGraphicFramePr>
            <a:graphicFrameLocks noChangeAspect="1"/>
          </p:cNvGraphicFramePr>
          <p:nvPr/>
        </p:nvGraphicFramePr>
        <p:xfrm>
          <a:off x="6153150" y="4114800"/>
          <a:ext cx="247650" cy="247650"/>
        </p:xfrm>
        <a:graphic>
          <a:graphicData uri="http://schemas.openxmlformats.org/presentationml/2006/ole">
            <p:oleObj spid="_x0000_s217092" name="Bitmap Image" r:id="rId5" imgW="247685" imgH="247685" progId="">
              <p:embed/>
            </p:oleObj>
          </a:graphicData>
        </a:graphic>
      </p:graphicFrame>
      <p:graphicFrame>
        <p:nvGraphicFramePr>
          <p:cNvPr id="196614" name="Object 6"/>
          <p:cNvGraphicFramePr>
            <a:graphicFrameLocks noChangeAspect="1"/>
          </p:cNvGraphicFramePr>
          <p:nvPr/>
        </p:nvGraphicFramePr>
        <p:xfrm>
          <a:off x="4227513" y="4495800"/>
          <a:ext cx="247650" cy="247650"/>
        </p:xfrm>
        <a:graphic>
          <a:graphicData uri="http://schemas.openxmlformats.org/presentationml/2006/ole">
            <p:oleObj spid="_x0000_s217093" name="Bitmap Image" r:id="rId6" imgW="247685" imgH="247685" progId="">
              <p:embed/>
            </p:oleObj>
          </a:graphicData>
        </a:graphic>
      </p:graphicFrame>
      <p:graphicFrame>
        <p:nvGraphicFramePr>
          <p:cNvPr id="196615" name="Object 7"/>
          <p:cNvGraphicFramePr>
            <a:graphicFrameLocks noChangeAspect="1"/>
          </p:cNvGraphicFramePr>
          <p:nvPr/>
        </p:nvGraphicFramePr>
        <p:xfrm>
          <a:off x="2292350" y="4932363"/>
          <a:ext cx="247650" cy="247650"/>
        </p:xfrm>
        <a:graphic>
          <a:graphicData uri="http://schemas.openxmlformats.org/presentationml/2006/ole">
            <p:oleObj spid="_x0000_s217094" name="Bitmap Image" r:id="rId7" imgW="247685" imgH="247685" progId="">
              <p:embed/>
            </p:oleObj>
          </a:graphicData>
        </a:graphic>
      </p:graphicFrame>
      <p:graphicFrame>
        <p:nvGraphicFramePr>
          <p:cNvPr id="196616" name="Object 8"/>
          <p:cNvGraphicFramePr>
            <a:graphicFrameLocks noChangeAspect="1"/>
          </p:cNvGraphicFramePr>
          <p:nvPr/>
        </p:nvGraphicFramePr>
        <p:xfrm>
          <a:off x="4954588" y="4953000"/>
          <a:ext cx="247650" cy="247650"/>
        </p:xfrm>
        <a:graphic>
          <a:graphicData uri="http://schemas.openxmlformats.org/presentationml/2006/ole">
            <p:oleObj spid="_x0000_s217095" name="Bitmap Image" r:id="rId8" imgW="247685" imgH="247685" progId="">
              <p:embed/>
            </p:oleObj>
          </a:graphicData>
        </a:graphic>
      </p:graphicFrame>
      <p:graphicFrame>
        <p:nvGraphicFramePr>
          <p:cNvPr id="196617" name="Object 9"/>
          <p:cNvGraphicFramePr>
            <a:graphicFrameLocks noChangeAspect="1"/>
          </p:cNvGraphicFramePr>
          <p:nvPr/>
        </p:nvGraphicFramePr>
        <p:xfrm>
          <a:off x="5502275" y="5354638"/>
          <a:ext cx="247650" cy="247650"/>
        </p:xfrm>
        <a:graphic>
          <a:graphicData uri="http://schemas.openxmlformats.org/presentationml/2006/ole">
            <p:oleObj spid="_x0000_s217096" name="Bitmap Image" r:id="rId9" imgW="247685" imgH="247685" progId="">
              <p:embed/>
            </p:oleObj>
          </a:graphicData>
        </a:graphic>
      </p:graphicFrame>
      <p:graphicFrame>
        <p:nvGraphicFramePr>
          <p:cNvPr id="196618" name="Object 10"/>
          <p:cNvGraphicFramePr>
            <a:graphicFrameLocks noChangeAspect="1"/>
          </p:cNvGraphicFramePr>
          <p:nvPr/>
        </p:nvGraphicFramePr>
        <p:xfrm>
          <a:off x="2895600" y="5334000"/>
          <a:ext cx="247650" cy="247650"/>
        </p:xfrm>
        <a:graphic>
          <a:graphicData uri="http://schemas.openxmlformats.org/presentationml/2006/ole">
            <p:oleObj spid="_x0000_s217097" name="Bitmap Image" r:id="rId10" imgW="247685" imgH="247685" progId="">
              <p:embed/>
            </p:oleObj>
          </a:graphicData>
        </a:graphic>
      </p:graphicFrame>
      <p:graphicFrame>
        <p:nvGraphicFramePr>
          <p:cNvPr id="196619" name="Object 11"/>
          <p:cNvGraphicFramePr>
            <a:graphicFrameLocks noChangeAspect="1"/>
          </p:cNvGraphicFramePr>
          <p:nvPr/>
        </p:nvGraphicFramePr>
        <p:xfrm>
          <a:off x="3581400" y="5749925"/>
          <a:ext cx="247650" cy="247650"/>
        </p:xfrm>
        <a:graphic>
          <a:graphicData uri="http://schemas.openxmlformats.org/presentationml/2006/ole">
            <p:oleObj spid="_x0000_s217098" name="Bitmap Image" r:id="rId11" imgW="247685" imgH="247685" progId="">
              <p:embed/>
            </p:oleObj>
          </a:graphicData>
        </a:graphic>
      </p:graphicFrame>
      <p:pic>
        <p:nvPicPr>
          <p:cNvPr id="196620" name="Picture 12" descr="structure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2741613"/>
          </a:xfrm>
          <a:prstGeom prst="rect">
            <a:avLst/>
          </a:prstGeom>
          <a:noFill/>
        </p:spPr>
      </p:pic>
      <p:pic>
        <p:nvPicPr>
          <p:cNvPr id="196621" name="Picture 1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48000" y="3733800"/>
            <a:ext cx="247650" cy="247650"/>
          </a:xfrm>
          <a:prstGeom prst="rect">
            <a:avLst/>
          </a:prstGeom>
          <a:noFill/>
        </p:spPr>
      </p:pic>
      <p:pic>
        <p:nvPicPr>
          <p:cNvPr id="196622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638800" y="3733800"/>
            <a:ext cx="247650" cy="247650"/>
          </a:xfrm>
          <a:prstGeom prst="rect">
            <a:avLst/>
          </a:prstGeom>
          <a:noFill/>
        </p:spPr>
      </p:pic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343400" y="3733800"/>
            <a:ext cx="247650" cy="247650"/>
          </a:xfrm>
          <a:prstGeom prst="rect">
            <a:avLst/>
          </a:prstGeom>
          <a:noFill/>
        </p:spPr>
      </p:pic>
      <p:pic>
        <p:nvPicPr>
          <p:cNvPr id="18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438400" y="4191000"/>
            <a:ext cx="247650" cy="247650"/>
          </a:xfrm>
          <a:prstGeom prst="rect">
            <a:avLst/>
          </a:prstGeom>
          <a:noFill/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953000" y="4114800"/>
            <a:ext cx="247650" cy="247650"/>
          </a:xfrm>
          <a:prstGeom prst="rect">
            <a:avLst/>
          </a:prstGeom>
          <a:noFill/>
        </p:spPr>
      </p:pic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48000" y="4572000"/>
            <a:ext cx="247650" cy="247650"/>
          </a:xfrm>
          <a:prstGeom prst="rect">
            <a:avLst/>
          </a:prstGeom>
          <a:noFill/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562600" y="4572000"/>
            <a:ext cx="247650" cy="247650"/>
          </a:xfrm>
          <a:prstGeom prst="rect">
            <a:avLst/>
          </a:prstGeom>
          <a:noFill/>
        </p:spPr>
      </p:pic>
      <p:pic>
        <p:nvPicPr>
          <p:cNvPr id="22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733800" y="5029200"/>
            <a:ext cx="247650" cy="247650"/>
          </a:xfrm>
          <a:prstGeom prst="rect">
            <a:avLst/>
          </a:prstGeom>
          <a:noFill/>
        </p:spPr>
      </p:pic>
      <p:pic>
        <p:nvPicPr>
          <p:cNvPr id="23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248400" y="5029200"/>
            <a:ext cx="247650" cy="247650"/>
          </a:xfrm>
          <a:prstGeom prst="rect">
            <a:avLst/>
          </a:prstGeom>
          <a:noFill/>
        </p:spPr>
      </p:pic>
      <p:pic>
        <p:nvPicPr>
          <p:cNvPr id="24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343400" y="5410200"/>
            <a:ext cx="247650" cy="247650"/>
          </a:xfrm>
          <a:prstGeom prst="rect">
            <a:avLst/>
          </a:prstGeom>
          <a:noFill/>
        </p:spPr>
      </p:pic>
      <p:pic>
        <p:nvPicPr>
          <p:cNvPr id="25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438400" y="5791200"/>
            <a:ext cx="247650" cy="247650"/>
          </a:xfrm>
          <a:prstGeom prst="rect">
            <a:avLst/>
          </a:prstGeom>
          <a:noFill/>
        </p:spPr>
      </p:pic>
      <p:pic>
        <p:nvPicPr>
          <p:cNvPr id="26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29200" y="5791200"/>
            <a:ext cx="247650" cy="247650"/>
          </a:xfrm>
          <a:prstGeom prst="rect">
            <a:avLst/>
          </a:prstGeom>
          <a:noFill/>
        </p:spPr>
      </p:pic>
      <p:pic>
        <p:nvPicPr>
          <p:cNvPr id="27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248400" y="5791200"/>
            <a:ext cx="247650" cy="24765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/>
              <a:t>AVERAGE </a:t>
            </a:r>
            <a:r>
              <a:rPr lang="en-US" sz="4000" b="1" dirty="0" smtClean="0"/>
              <a:t>COST /YEAR </a:t>
            </a:r>
            <a:br>
              <a:rPr lang="en-US" sz="4000" b="1" dirty="0" smtClean="0"/>
            </a:br>
            <a:r>
              <a:rPr lang="en-US" sz="4000" b="1" dirty="0" smtClean="0"/>
              <a:t>(2002 – 2008)</a:t>
            </a:r>
            <a:endParaRPr lang="en-US" sz="4000" b="1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4000" dirty="0"/>
              <a:t>MUSEUMS		</a:t>
            </a:r>
            <a:r>
              <a:rPr lang="en-US" sz="4000" dirty="0" smtClean="0"/>
              <a:t>$1.8 MILLION</a:t>
            </a:r>
            <a:endParaRPr lang="en-US" sz="4000" dirty="0"/>
          </a:p>
          <a:p>
            <a:endParaRPr lang="en-US" sz="4000" dirty="0"/>
          </a:p>
          <a:p>
            <a:r>
              <a:rPr lang="en-US" sz="4000" dirty="0"/>
              <a:t>LIBRARIES	</a:t>
            </a:r>
            <a:r>
              <a:rPr lang="en-US" sz="4000" dirty="0" smtClean="0"/>
              <a:t>$1.9 MILLION</a:t>
            </a:r>
            <a:endParaRPr lang="en-US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/>
              <a:t>WHERE FIRES STARTED</a:t>
            </a:r>
            <a:br>
              <a:rPr lang="en-US" sz="4000" b="1" dirty="0" smtClean="0"/>
            </a:br>
            <a:r>
              <a:rPr lang="en-US" sz="4000" b="1" dirty="0" smtClean="0"/>
              <a:t>(2002 – 2008)</a:t>
            </a:r>
            <a:endParaRPr lang="en-US" sz="4000" b="1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017713"/>
            <a:ext cx="8421688" cy="4114800"/>
          </a:xfrm>
        </p:spPr>
        <p:txBody>
          <a:bodyPr/>
          <a:lstStyle/>
          <a:p>
            <a:r>
              <a:rPr lang="en-US" dirty="0" smtClean="0"/>
              <a:t>COOKING EQUIPMENT</a:t>
            </a:r>
            <a:r>
              <a:rPr lang="en-US" dirty="0"/>
              <a:t>		</a:t>
            </a:r>
            <a:r>
              <a:rPr lang="en-US" dirty="0" smtClean="0"/>
              <a:t>	26%</a:t>
            </a:r>
            <a:endParaRPr lang="en-US" dirty="0"/>
          </a:p>
          <a:p>
            <a:r>
              <a:rPr lang="en-US" dirty="0" smtClean="0"/>
              <a:t>HOT WORK/HEATING EQUIPMENT		22%</a:t>
            </a:r>
            <a:endParaRPr lang="en-US" dirty="0"/>
          </a:p>
          <a:p>
            <a:r>
              <a:rPr lang="en-US" dirty="0" smtClean="0"/>
              <a:t>TRASH	CONTAINERS			22%</a:t>
            </a:r>
          </a:p>
          <a:p>
            <a:r>
              <a:rPr lang="en-US" dirty="0" smtClean="0"/>
              <a:t>ARSON						11%</a:t>
            </a:r>
          </a:p>
          <a:p>
            <a:r>
              <a:rPr lang="en-US" dirty="0" smtClean="0"/>
              <a:t>ELECTRICAL EQUIPMENT			10%</a:t>
            </a:r>
            <a:endParaRPr lang="en-US" dirty="0"/>
          </a:p>
          <a:p>
            <a:r>
              <a:rPr lang="en-US" dirty="0"/>
              <a:t>ALL OTHER				</a:t>
            </a:r>
            <a:r>
              <a:rPr lang="en-US" dirty="0" smtClean="0"/>
              <a:t>	9%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 sz="4000" dirty="0" smtClean="0"/>
              <a:t>WHAT HAPPENS WHEN A FIRE STARTS?</a:t>
            </a:r>
            <a:endParaRPr lang="en-US" sz="4000" dirty="0"/>
          </a:p>
        </p:txBody>
      </p:sp>
      <p:graphicFrame>
        <p:nvGraphicFramePr>
          <p:cNvPr id="204803" name="Object 3">
            <a:hlinkClick r:id="" action="ppaction://ole?verb=0"/>
          </p:cNvPr>
          <p:cNvGraphicFramePr>
            <a:graphicFrameLocks/>
          </p:cNvGraphicFramePr>
          <p:nvPr>
            <p:ph type="chart" idx="1"/>
          </p:nvPr>
        </p:nvGraphicFramePr>
        <p:xfrm>
          <a:off x="838200" y="2209800"/>
          <a:ext cx="7596188" cy="4011613"/>
        </p:xfrm>
        <a:graphic>
          <a:graphicData uri="http://schemas.openxmlformats.org/presentationml/2006/ole">
            <p:oleObj spid="_x0000_s204803" name="Chart" r:id="rId4" imgW="9245600" imgH="4889500" progId="MSGraph.Chart.8">
              <p:embed followColorScheme="full"/>
            </p:oleObj>
          </a:graphicData>
        </a:graphic>
      </p:graphicFrame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3429000" y="3505200"/>
            <a:ext cx="3595687" cy="15670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eaLnBrk="0" hangingPunct="0"/>
            <a:r>
              <a:rPr lang="en-US" dirty="0">
                <a:solidFill>
                  <a:schemeClr val="hlink"/>
                </a:solidFill>
                <a:latin typeface="Times New Roman" charset="0"/>
              </a:rPr>
              <a:t>FLASHOVER </a:t>
            </a:r>
            <a:r>
              <a:rPr lang="en-US" dirty="0" smtClean="0">
                <a:solidFill>
                  <a:schemeClr val="hlink"/>
                </a:solidFill>
                <a:latin typeface="Times New Roman" charset="0"/>
              </a:rPr>
              <a:t>POSSIBLE  (EVERYTHING IN THE ROOM THAT CAN BURN CATCHES FIRE)</a:t>
            </a:r>
            <a:endParaRPr lang="en-US" dirty="0">
              <a:solidFill>
                <a:schemeClr val="hlink"/>
              </a:solidFill>
              <a:latin typeface="Times New Roman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oleChartEl type="series" lvl="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03">
                                            <p:oleChartEl type="series" lvl="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04803" grpId="0" bld="series" animBg="0"/>
      <p:bldP spid="20480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/>
              <a:t>RESPONSE TIME</a:t>
            </a:r>
          </a:p>
        </p:txBody>
      </p:sp>
      <p:graphicFrame>
        <p:nvGraphicFramePr>
          <p:cNvPr id="191491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609600" y="2057400"/>
          <a:ext cx="7791450" cy="4114800"/>
        </p:xfrm>
        <a:graphic>
          <a:graphicData uri="http://schemas.openxmlformats.org/presentationml/2006/ole">
            <p:oleObj spid="_x0000_s191491" name="Chart" r:id="rId4" imgW="9245600" imgH="4889500" progId="MSGraph.Chart.8">
              <p:embed followColorScheme="full"/>
            </p:oleObj>
          </a:graphicData>
        </a:graphic>
      </p:graphicFrame>
      <p:sp>
        <p:nvSpPr>
          <p:cNvPr id="191492" name="Rectangle 4"/>
          <p:cNvSpPr>
            <a:spLocks noChangeArrowheads="1"/>
          </p:cNvSpPr>
          <p:nvPr/>
        </p:nvSpPr>
        <p:spPr bwMode="auto">
          <a:xfrm>
            <a:off x="1905000" y="4953000"/>
            <a:ext cx="3175000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>
                <a:solidFill>
                  <a:schemeClr val="hlink"/>
                </a:solidFill>
                <a:latin typeface="Times New Roman" charset="0"/>
              </a:rPr>
              <a:t>SMOKE DETECTOR ACTIVATES</a:t>
            </a:r>
          </a:p>
        </p:txBody>
      </p:sp>
      <p:sp>
        <p:nvSpPr>
          <p:cNvPr id="191493" name="Rectangle 5"/>
          <p:cNvSpPr>
            <a:spLocks noChangeArrowheads="1"/>
          </p:cNvSpPr>
          <p:nvPr/>
        </p:nvSpPr>
        <p:spPr bwMode="auto">
          <a:xfrm>
            <a:off x="2667000" y="4419600"/>
            <a:ext cx="2951163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>
                <a:solidFill>
                  <a:schemeClr val="hlink"/>
                </a:solidFill>
                <a:latin typeface="Times New Roman" charset="0"/>
              </a:rPr>
              <a:t>FIRE DEPARTMENT ARRIVES</a:t>
            </a:r>
          </a:p>
        </p:txBody>
      </p:sp>
      <p:sp>
        <p:nvSpPr>
          <p:cNvPr id="191494" name="Rectangle 6"/>
          <p:cNvSpPr>
            <a:spLocks noChangeArrowheads="1"/>
          </p:cNvSpPr>
          <p:nvPr/>
        </p:nvSpPr>
        <p:spPr bwMode="auto">
          <a:xfrm>
            <a:off x="4038600" y="3048000"/>
            <a:ext cx="2682875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1600">
                <a:solidFill>
                  <a:schemeClr val="hlink"/>
                </a:solidFill>
                <a:latin typeface="Times New Roman" charset="0"/>
              </a:rPr>
              <a:t>FIRE FIGHTING BEGINS</a:t>
            </a:r>
          </a:p>
        </p:txBody>
      </p:sp>
      <p:sp>
        <p:nvSpPr>
          <p:cNvPr id="191495" name="Rectangle 7"/>
          <p:cNvSpPr>
            <a:spLocks noChangeArrowheads="1"/>
          </p:cNvSpPr>
          <p:nvPr/>
        </p:nvSpPr>
        <p:spPr bwMode="auto">
          <a:xfrm>
            <a:off x="6234113" y="5791200"/>
            <a:ext cx="1897062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i="1">
                <a:latin typeface="Arial" charset="0"/>
              </a:rPr>
              <a:t>TIME IN MINUTES</a:t>
            </a:r>
          </a:p>
        </p:txBody>
      </p:sp>
      <p:sp>
        <p:nvSpPr>
          <p:cNvPr id="191496" name="Text Box 8"/>
          <p:cNvSpPr txBox="1">
            <a:spLocks noChangeArrowheads="1"/>
          </p:cNvSpPr>
          <p:nvPr/>
        </p:nvSpPr>
        <p:spPr bwMode="auto">
          <a:xfrm>
            <a:off x="2667000" y="57912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chemeClr val="hlink"/>
                </a:solidFill>
              </a:rPr>
              <a:t>FLASHOVER</a:t>
            </a:r>
          </a:p>
        </p:txBody>
      </p:sp>
      <p:sp>
        <p:nvSpPr>
          <p:cNvPr id="191497" name="Line 9"/>
          <p:cNvSpPr>
            <a:spLocks noChangeShapeType="1"/>
          </p:cNvSpPr>
          <p:nvPr/>
        </p:nvSpPr>
        <p:spPr bwMode="auto">
          <a:xfrm>
            <a:off x="4038600" y="5486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91498" name="Line 10"/>
          <p:cNvSpPr>
            <a:spLocks noChangeShapeType="1"/>
          </p:cNvSpPr>
          <p:nvPr/>
        </p:nvSpPr>
        <p:spPr bwMode="auto">
          <a:xfrm>
            <a:off x="2590800" y="5486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oleChartEl type="series" lvl="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1491">
                                            <p:oleChartEl type="series" lvl="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1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1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91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91491" grpId="0" bld="series" animBg="0"/>
      <p:bldP spid="191492" grpId="0" autoUpdateAnimBg="0"/>
      <p:bldP spid="191493" grpId="0" autoUpdateAnimBg="0"/>
      <p:bldP spid="191494" grpId="0" autoUpdateAnimBg="0"/>
      <p:bldP spid="191496" grpId="0" autoUpdateAnimBg="0"/>
      <p:bldP spid="191497" grpId="0" animBg="1"/>
      <p:bldP spid="19149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1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196</TotalTime>
  <Pages>30</Pages>
  <Words>823</Words>
  <Application>Microsoft Macintosh PowerPoint</Application>
  <PresentationFormat>On-screen Show (4:3)</PresentationFormat>
  <Paragraphs>211</Paragraphs>
  <Slides>32</Slides>
  <Notes>20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Presentation1</vt:lpstr>
      <vt:lpstr>Calendar</vt:lpstr>
      <vt:lpstr>Bitmap Image</vt:lpstr>
      <vt:lpstr>Chart</vt:lpstr>
      <vt:lpstr>CULTURAL PROPERTY PROTECTION</vt:lpstr>
      <vt:lpstr>Slide 2</vt:lpstr>
      <vt:lpstr>FIRE</vt:lpstr>
      <vt:lpstr>AVERAGE # FIRES/YEAR  (2002 – 2008)</vt:lpstr>
      <vt:lpstr>Slide 5</vt:lpstr>
      <vt:lpstr>AVERAGE COST /YEAR  (2002 – 2008)</vt:lpstr>
      <vt:lpstr>WHERE FIRES STARTED (2002 – 2008)</vt:lpstr>
      <vt:lpstr>WHAT HAPPENS WHEN A FIRE STARTS?</vt:lpstr>
      <vt:lpstr>RESPONSE TIME</vt:lpstr>
      <vt:lpstr>VULNERABILITY ASSESSMENT</vt:lpstr>
      <vt:lpstr>FIRE SAFETY OBJECTIVES</vt:lpstr>
      <vt:lpstr>PLANNING FOR CONTROLS</vt:lpstr>
      <vt:lpstr>PRE-FIRE PLAN</vt:lpstr>
      <vt:lpstr>FIRE PREVENTION PROGRAM</vt:lpstr>
      <vt:lpstr>IMPLEMENTING A PROGRAM</vt:lpstr>
      <vt:lpstr>IMPLEMENTING A PROGRAM</vt:lpstr>
      <vt:lpstr>FEEDBACK</vt:lpstr>
      <vt:lpstr>FOLLOW-UP</vt:lpstr>
      <vt:lpstr>ADVANTAGES OF FIRE PREVENTION PROGRAMS</vt:lpstr>
      <vt:lpstr>DISADVANTAGES</vt:lpstr>
      <vt:lpstr>MURPHY’S LAW FOR CULTURAL PROPERTY FIRE SAFETY</vt:lpstr>
      <vt:lpstr>FIRE PROTECTION TOOLS</vt:lpstr>
      <vt:lpstr>Building Construction</vt:lpstr>
      <vt:lpstr>DETECTION &amp; SUPPRESSION </vt:lpstr>
      <vt:lpstr>DETECTION &amp; SUPPRESSION </vt:lpstr>
      <vt:lpstr>SYSTEMS ARE A COMPROMISE</vt:lpstr>
      <vt:lpstr>DETECTION SYSTEMS</vt:lpstr>
      <vt:lpstr>DETECTION SYSTEMS</vt:lpstr>
      <vt:lpstr>SUPPRESSION SYSTEMS</vt:lpstr>
      <vt:lpstr>Analysis of Detection/ Suppression Systems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MUSEUM SECURITY ISSUES</dc:title>
  <dc:subject/>
  <dc:creator>Danny McDaniel</dc:creator>
  <cp:keywords/>
  <dc:description/>
  <cp:lastModifiedBy>Steve Keller</cp:lastModifiedBy>
  <cp:revision>52</cp:revision>
  <cp:lastPrinted>1996-07-02T15:40:44Z</cp:lastPrinted>
  <dcterms:created xsi:type="dcterms:W3CDTF">2011-05-16T23:40:41Z</dcterms:created>
  <dcterms:modified xsi:type="dcterms:W3CDTF">2011-05-16T23:47:21Z</dcterms:modified>
</cp:coreProperties>
</file>