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9"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94" autoAdjust="0"/>
    <p:restoredTop sz="94569" autoAdjust="0"/>
  </p:normalViewPr>
  <p:slideViewPr>
    <p:cSldViewPr snapToGrid="0" snapToObjects="1">
      <p:cViewPr varScale="1">
        <p:scale>
          <a:sx n="88" d="100"/>
          <a:sy n="88" d="100"/>
        </p:scale>
        <p:origin x="-496"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9376EF-DD4D-594B-AD19-B951B43F57C7}" type="datetimeFigureOut">
              <a:rPr lang="en-US" smtClean="0"/>
              <a:pPr/>
              <a:t>4/29/11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58DC67-DFAA-4E48-A956-ABDF6A5E3EA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  NOTE:  Do NOT add or use ANY photos or graphics unless they specifically show the condition you are discussing and you own copyright for the photos or artwork. Do not pirate art 0r photos from Google images, etc. Where we use a photo in the template, you may remove them. They are there to show you where graphics can be placed. We prefer that you do not use artwork as we must research copyright on each one that you use. Please tell the Chair if you have appropriate artwork of photos.</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 Add as many slides as you need. Limit your presentation to those required in a 20 minute program or less. Use this theme only so all presentations match </a:t>
            </a:r>
            <a:r>
              <a:rPr lang="en-US" baseline="0" smtClean="0"/>
              <a:t>in appearance.</a:t>
            </a:r>
            <a:endParaRPr lang="en-US"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 Add as many slides as you need. Limit your presentation to those required in a 20 minute program or less. Use this theme only so all presentations match </a:t>
            </a:r>
            <a:r>
              <a:rPr lang="en-US" baseline="0" smtClean="0"/>
              <a:t>in appearance.</a:t>
            </a:r>
            <a:endParaRPr lang="en-US"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 Add as many slides as you need. Limit your presentation to those required in a 20 minute program or less. Use this theme only so all presentations match </a:t>
            </a:r>
            <a:r>
              <a:rPr lang="en-US" baseline="0" smtClean="0"/>
              <a:t>in appearance.</a:t>
            </a:r>
            <a:endParaRPr lang="en-US"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 Add as many slides as you need. Limit your presentation to those required in a 20 minute program or less. Use this theme only so all presentations match </a:t>
            </a:r>
            <a:r>
              <a:rPr lang="en-US" baseline="0" smtClean="0"/>
              <a:t>in appearance.</a:t>
            </a:r>
            <a:endParaRPr lang="en-US"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F85F5-FB5E-4F79-A561-97039C58DE01}"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872A48-72FB-0342-86C1-5A7529700538}" type="datetimeFigureOut">
              <a:rPr lang="en-US" smtClean="0"/>
              <a:pPr/>
              <a:t>4/29/11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A833B-AE7F-E647-931E-84A948D90561}"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872A48-72FB-0342-86C1-5A7529700538}" type="datetimeFigureOut">
              <a:rPr lang="en-US" smtClean="0"/>
              <a:pPr/>
              <a:t>4/29/11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1872A48-72FB-0342-86C1-5A7529700538}" type="datetimeFigureOut">
              <a:rPr lang="en-US" smtClean="0"/>
              <a:pPr/>
              <a:t>4/29/11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1872A48-72FB-0342-86C1-5A7529700538}" type="datetimeFigureOut">
              <a:rPr lang="en-US" smtClean="0"/>
              <a:pPr/>
              <a:t>4/29/11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1872A48-72FB-0342-86C1-5A7529700538}" type="datetimeFigureOut">
              <a:rPr lang="en-US" smtClean="0"/>
              <a:pPr/>
              <a:t>4/29/11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872A48-72FB-0342-86C1-5A7529700538}" type="datetimeFigureOut">
              <a:rPr lang="en-US" smtClean="0"/>
              <a:pPr/>
              <a:t>4/29/11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872A48-72FB-0342-86C1-5A7529700538}" type="datetimeFigureOut">
              <a:rPr lang="en-US" smtClean="0"/>
              <a:pPr/>
              <a:t>4/29/11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A4845-A08A-4DF4-8D99-E2E7B6D41C67}"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41872A48-72FB-0342-86C1-5A7529700538}" type="datetimeFigureOut">
              <a:rPr lang="en-US" smtClean="0"/>
              <a:pPr/>
              <a:t>4/29/11</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993A833B-AE7F-E647-931E-84A948D905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www.securitycommittee.or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2921" y="1523999"/>
            <a:ext cx="6498158" cy="3122558"/>
          </a:xfrm>
        </p:spPr>
        <p:txBody>
          <a:bodyPr/>
          <a:lstStyle/>
          <a:p>
            <a:r>
              <a:rPr lang="en-US" dirty="0" smtClean="0"/>
              <a:t>Museum Standards</a:t>
            </a:r>
            <a:br>
              <a:rPr lang="en-US" dirty="0" smtClean="0"/>
            </a:br>
            <a:r>
              <a:rPr lang="en-US" dirty="0" smtClean="0"/>
              <a:t>and</a:t>
            </a:r>
            <a:br>
              <a:rPr lang="en-US" dirty="0" smtClean="0"/>
            </a:br>
            <a:r>
              <a:rPr lang="en-US" dirty="0" smtClean="0"/>
              <a:t>Guidelines</a:t>
            </a:r>
            <a:endParaRPr lang="en-US" dirty="0"/>
          </a:p>
        </p:txBody>
      </p:sp>
      <p:pic>
        <p:nvPicPr>
          <p:cNvPr id="4" name="Picture 3" descr="museum.png"/>
          <p:cNvPicPr>
            <a:picLocks noChangeAspect="1"/>
          </p:cNvPicPr>
          <p:nvPr/>
        </p:nvPicPr>
        <p:blipFill>
          <a:blip r:embed="rId3"/>
          <a:stretch>
            <a:fillRect/>
          </a:stretch>
        </p:blipFill>
        <p:spPr>
          <a:xfrm>
            <a:off x="3406775" y="608011"/>
            <a:ext cx="2336800" cy="18319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Look at the Guidelines</a:t>
            </a:r>
            <a:endParaRPr lang="en-US" dirty="0"/>
          </a:p>
        </p:txBody>
      </p:sp>
      <p:sp>
        <p:nvSpPr>
          <p:cNvPr id="3" name="Content Placeholder 2"/>
          <p:cNvSpPr>
            <a:spLocks noGrp="1"/>
          </p:cNvSpPr>
          <p:nvPr>
            <p:ph idx="1"/>
          </p:nvPr>
        </p:nvSpPr>
        <p:spPr/>
        <p:txBody>
          <a:bodyPr>
            <a:normAutofit/>
          </a:bodyPr>
          <a:lstStyle/>
          <a:p>
            <a:r>
              <a:rPr lang="en-US" dirty="0" smtClean="0"/>
              <a:t>6.2 thru 6.30 defines in detail the requirements of your burglar alarm system, central station, line to the central station and the amount of detection you need to provide on perimeters and interiors. This is one of the most important sections and should guide your alarm vendor, security consultant and architect.</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Look at the Guidelines</a:t>
            </a:r>
            <a:endParaRPr lang="en-US" dirty="0"/>
          </a:p>
        </p:txBody>
      </p:sp>
      <p:sp>
        <p:nvSpPr>
          <p:cNvPr id="3" name="Content Placeholder 2"/>
          <p:cNvSpPr>
            <a:spLocks noGrp="1"/>
          </p:cNvSpPr>
          <p:nvPr>
            <p:ph idx="1"/>
          </p:nvPr>
        </p:nvSpPr>
        <p:spPr/>
        <p:txBody>
          <a:bodyPr>
            <a:normAutofit/>
          </a:bodyPr>
          <a:lstStyle/>
          <a:p>
            <a:r>
              <a:rPr lang="en-US" dirty="0" smtClean="0"/>
              <a:t>7.0 Defines key control and key retrieval. </a:t>
            </a:r>
          </a:p>
          <a:p>
            <a:r>
              <a:rPr lang="en-US" dirty="0" smtClean="0"/>
              <a:t>7.6 Requires a proprietary keyway in museums. A proprietary keyway is one that can’t be copied by hardware stores, </a:t>
            </a:r>
            <a:r>
              <a:rPr lang="en-US" dirty="0" err="1" smtClean="0"/>
              <a:t>Wal</a:t>
            </a:r>
            <a:r>
              <a:rPr lang="en-US" dirty="0" smtClean="0"/>
              <a:t>-Marts, etc. Key blanks are controlled.</a:t>
            </a:r>
          </a:p>
          <a:p>
            <a:r>
              <a:rPr lang="en-US" dirty="0" smtClean="0"/>
              <a:t>8.0 discusses training for museum staff.</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Look at the Guidelines</a:t>
            </a:r>
            <a:endParaRPr lang="en-US" dirty="0"/>
          </a:p>
        </p:txBody>
      </p:sp>
      <p:sp>
        <p:nvSpPr>
          <p:cNvPr id="3" name="Content Placeholder 2"/>
          <p:cNvSpPr>
            <a:spLocks noGrp="1"/>
          </p:cNvSpPr>
          <p:nvPr>
            <p:ph idx="1"/>
          </p:nvPr>
        </p:nvSpPr>
        <p:spPr/>
        <p:txBody>
          <a:bodyPr>
            <a:normAutofit/>
          </a:bodyPr>
          <a:lstStyle/>
          <a:p>
            <a:r>
              <a:rPr lang="en-US" dirty="0" smtClean="0"/>
              <a:t>9.0 and 17.0 Define the qualifications of a museum security officer. Do your guards meet or exceed these minimum standards?</a:t>
            </a:r>
          </a:p>
          <a:p>
            <a:r>
              <a:rPr lang="en-US" dirty="0" smtClean="0"/>
              <a:t>10.0 Defines internal security requirements and background checks.</a:t>
            </a:r>
          </a:p>
          <a:p>
            <a:r>
              <a:rPr lang="en-US" dirty="0" smtClean="0"/>
              <a:t>11.0 Deals with access control in a museum. It discusses requirements for visitor and contractor control and employee after hour access. It defines the style, size and format of employee ID cards and when they must be used.</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Look at the Guidelines</a:t>
            </a:r>
            <a:endParaRPr lang="en-US" dirty="0"/>
          </a:p>
        </p:txBody>
      </p:sp>
      <p:sp>
        <p:nvSpPr>
          <p:cNvPr id="3" name="Content Placeholder 2"/>
          <p:cNvSpPr>
            <a:spLocks noGrp="1"/>
          </p:cNvSpPr>
          <p:nvPr>
            <p:ph idx="1"/>
          </p:nvPr>
        </p:nvSpPr>
        <p:spPr/>
        <p:txBody>
          <a:bodyPr>
            <a:normAutofit/>
          </a:bodyPr>
          <a:lstStyle/>
          <a:p>
            <a:r>
              <a:rPr lang="en-US" dirty="0" smtClean="0"/>
              <a:t>12.0 deals with Parcel Control. It discusses requirements for examination of all outgoing parcels. It also says that any parcel larger than 11 inches by 15 inches in either dimension must be checked or not carried into the museum by a visitor to the galleries.</a:t>
            </a:r>
          </a:p>
          <a:p>
            <a:r>
              <a:rPr lang="en-US" dirty="0" smtClean="0"/>
              <a:t>12.4 Discusses parcel pass requirements.</a:t>
            </a:r>
          </a:p>
          <a:p>
            <a:r>
              <a:rPr lang="en-US" dirty="0" smtClean="0"/>
              <a:t>12.5 Discusses security for accessioned items moving out of the building by the Registrar.</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Look at the Guidelines</a:t>
            </a:r>
            <a:endParaRPr lang="en-US" dirty="0"/>
          </a:p>
        </p:txBody>
      </p:sp>
      <p:sp>
        <p:nvSpPr>
          <p:cNvPr id="3" name="Content Placeholder 2"/>
          <p:cNvSpPr>
            <a:spLocks noGrp="1"/>
          </p:cNvSpPr>
          <p:nvPr>
            <p:ph idx="1"/>
          </p:nvPr>
        </p:nvSpPr>
        <p:spPr/>
        <p:txBody>
          <a:bodyPr>
            <a:normAutofit/>
          </a:bodyPr>
          <a:lstStyle/>
          <a:p>
            <a:r>
              <a:rPr lang="en-US" dirty="0" smtClean="0"/>
              <a:t>13.0 This section is among the most important. It discusses security staffing, requires that guards must be assigned full time to their security duties and not given other things to do also.</a:t>
            </a:r>
          </a:p>
          <a:p>
            <a:r>
              <a:rPr lang="en-US" dirty="0" smtClean="0"/>
              <a:t>13.1 Says that staffing levels should not be reduced by guard breaks. You need a relief person to fill in when the guard goes on break.</a:t>
            </a:r>
          </a:p>
          <a:p>
            <a:r>
              <a:rPr lang="en-US" dirty="0" smtClean="0"/>
              <a:t>Security patrol requirements are discussed. </a:t>
            </a:r>
          </a:p>
          <a:p>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Look at the Guidelines</a:t>
            </a:r>
            <a:endParaRPr lang="en-US" dirty="0"/>
          </a:p>
        </p:txBody>
      </p:sp>
      <p:sp>
        <p:nvSpPr>
          <p:cNvPr id="3" name="Content Placeholder 2"/>
          <p:cNvSpPr>
            <a:spLocks noGrp="1"/>
          </p:cNvSpPr>
          <p:nvPr>
            <p:ph idx="1"/>
          </p:nvPr>
        </p:nvSpPr>
        <p:spPr/>
        <p:txBody>
          <a:bodyPr>
            <a:normAutofit/>
          </a:bodyPr>
          <a:lstStyle/>
          <a:p>
            <a:r>
              <a:rPr lang="en-US" dirty="0" smtClean="0"/>
              <a:t>14.0  Addresses security for collection storage. This is an extensive section just full of advice for all types of museums.</a:t>
            </a:r>
          </a:p>
          <a:p>
            <a:r>
              <a:rPr lang="en-US" dirty="0" smtClean="0"/>
              <a:t>15.0 Addresses a variety of miscellaneous requirements.</a:t>
            </a:r>
          </a:p>
          <a:p>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Else?</a:t>
            </a:r>
            <a:endParaRPr lang="en-US" dirty="0"/>
          </a:p>
        </p:txBody>
      </p:sp>
      <p:sp>
        <p:nvSpPr>
          <p:cNvPr id="3" name="Content Placeholder 2"/>
          <p:cNvSpPr>
            <a:spLocks noGrp="1"/>
          </p:cNvSpPr>
          <p:nvPr>
            <p:ph idx="1"/>
          </p:nvPr>
        </p:nvSpPr>
        <p:spPr/>
        <p:txBody>
          <a:bodyPr/>
          <a:lstStyle/>
          <a:p>
            <a:r>
              <a:rPr lang="en-US" dirty="0" smtClean="0"/>
              <a:t>4.4 is important. It requires every museum to have a written security program. A policy manual with policies that define all aspects of your security comprise your total “program”. Have you defined your security program?</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it a Gift</a:t>
            </a:r>
            <a:endParaRPr lang="en-US" dirty="0"/>
          </a:p>
        </p:txBody>
      </p:sp>
      <p:sp>
        <p:nvSpPr>
          <p:cNvPr id="3" name="Content Placeholder 2"/>
          <p:cNvSpPr>
            <a:spLocks noGrp="1"/>
          </p:cNvSpPr>
          <p:nvPr>
            <p:ph idx="1"/>
          </p:nvPr>
        </p:nvSpPr>
        <p:spPr/>
        <p:txBody>
          <a:bodyPr/>
          <a:lstStyle/>
          <a:p>
            <a:r>
              <a:rPr lang="en-US" dirty="0" smtClean="0"/>
              <a:t>Museums of all sizes and types should consider this document to be a gift. Our industry leaders developed this document to help you. If you can’t implement everything all at once, that’s OK</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How Do We Proceed?</a:t>
            </a:r>
            <a:endParaRPr lang="en-US" dirty="0"/>
          </a:p>
        </p:txBody>
      </p:sp>
      <p:sp>
        <p:nvSpPr>
          <p:cNvPr id="3" name="Content Placeholder 2"/>
          <p:cNvSpPr>
            <a:spLocks noGrp="1"/>
          </p:cNvSpPr>
          <p:nvPr>
            <p:ph idx="1"/>
          </p:nvPr>
        </p:nvSpPr>
        <p:spPr/>
        <p:txBody>
          <a:bodyPr/>
          <a:lstStyle/>
          <a:p>
            <a:r>
              <a:rPr lang="en-US" dirty="0" smtClean="0"/>
              <a:t>Adopt the Guidelines formally by having your museum director adopt them.</a:t>
            </a:r>
          </a:p>
          <a:p>
            <a:r>
              <a:rPr lang="en-US" dirty="0" smtClean="0"/>
              <a:t>Study the Guidelines and see how they “fit” your institution. What do you currently do?  Are you doing it correctly?</a:t>
            </a:r>
          </a:p>
          <a:p>
            <a:r>
              <a:rPr lang="en-US" dirty="0" smtClean="0"/>
              <a:t>What can you do immediately with no cost or not major policy decision required?</a:t>
            </a:r>
          </a:p>
          <a:p>
            <a:r>
              <a:rPr lang="en-US" dirty="0" smtClean="0"/>
              <a:t>What can you adopt immediately simply by making a policy statement?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How Do We Proceed?</a:t>
            </a:r>
            <a:endParaRPr lang="en-US" dirty="0"/>
          </a:p>
        </p:txBody>
      </p:sp>
      <p:sp>
        <p:nvSpPr>
          <p:cNvPr id="3" name="Content Placeholder 2"/>
          <p:cNvSpPr>
            <a:spLocks noGrp="1"/>
          </p:cNvSpPr>
          <p:nvPr>
            <p:ph idx="1"/>
          </p:nvPr>
        </p:nvSpPr>
        <p:spPr/>
        <p:txBody>
          <a:bodyPr/>
          <a:lstStyle/>
          <a:p>
            <a:r>
              <a:rPr lang="en-US" dirty="0" smtClean="0"/>
              <a:t>Now that you’ve implemented the easy and inexpensive stuff, make a plan for implementing the items that have cost ramifications.</a:t>
            </a:r>
          </a:p>
          <a:p>
            <a:r>
              <a:rPr lang="en-US" dirty="0" smtClean="0"/>
              <a:t>Sell these items to your management.</a:t>
            </a:r>
          </a:p>
          <a:p>
            <a:r>
              <a:rPr lang="en-US" dirty="0" smtClean="0"/>
              <a:t>Develop a five year plan for total implementation.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and Guidelines</a:t>
            </a:r>
            <a:endParaRPr lang="en-US" dirty="0"/>
          </a:p>
        </p:txBody>
      </p:sp>
      <p:sp>
        <p:nvSpPr>
          <p:cNvPr id="3" name="Content Placeholder 2"/>
          <p:cNvSpPr>
            <a:spLocks noGrp="1"/>
          </p:cNvSpPr>
          <p:nvPr>
            <p:ph idx="1"/>
          </p:nvPr>
        </p:nvSpPr>
        <p:spPr/>
        <p:txBody>
          <a:bodyPr/>
          <a:lstStyle/>
          <a:p>
            <a:r>
              <a:rPr lang="en-US" dirty="0" smtClean="0"/>
              <a:t>Several documents define how much security is enough in museums in the U.S.</a:t>
            </a:r>
          </a:p>
          <a:p>
            <a:r>
              <a:rPr lang="en-US" dirty="0" smtClean="0"/>
              <a:t>Find copies of the security guidelines at </a:t>
            </a:r>
            <a:r>
              <a:rPr lang="en-US" dirty="0" smtClean="0">
                <a:hlinkClick r:id="rId3"/>
              </a:rPr>
              <a:t>www.securitycommittee.org</a:t>
            </a:r>
            <a:r>
              <a:rPr lang="en-US" dirty="0" smtClean="0"/>
              <a:t>.</a:t>
            </a:r>
          </a:p>
          <a:p>
            <a:r>
              <a:rPr lang="en-US" dirty="0" smtClean="0"/>
              <a:t>Fire standards can be purchased from the National Fire Protection Association.</a:t>
            </a:r>
          </a:p>
          <a:p>
            <a:r>
              <a:rPr lang="en-US" dirty="0" smtClean="0"/>
              <a:t>This document explains why these documents are important to you and how you can use them.</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We’re Too Small!</a:t>
            </a:r>
            <a:endParaRPr lang="en-US" dirty="0"/>
          </a:p>
        </p:txBody>
      </p:sp>
      <p:sp>
        <p:nvSpPr>
          <p:cNvPr id="3" name="Content Placeholder 2"/>
          <p:cNvSpPr>
            <a:spLocks noGrp="1"/>
          </p:cNvSpPr>
          <p:nvPr>
            <p:ph idx="1"/>
          </p:nvPr>
        </p:nvSpPr>
        <p:spPr/>
        <p:txBody>
          <a:bodyPr>
            <a:normAutofit lnSpcReduction="10000"/>
          </a:bodyPr>
          <a:lstStyle/>
          <a:p>
            <a:r>
              <a:rPr lang="en-US" dirty="0" smtClean="0"/>
              <a:t>If your museum is small it may not be practical or necessary to have an employee ID card. With three employees, that seems a bit silly. If this is your situation, defer implementation of that item but resolve to reconsider it when you do qualify for it.</a:t>
            </a:r>
          </a:p>
          <a:p>
            <a:r>
              <a:rPr lang="en-US" dirty="0" smtClean="0"/>
              <a:t>Not every countermeasure recommended in the Guidelines is within financial reach of a small institution. At least try! Let museum management make the decision to not implement something due to cost. If every museum could make their own decision about whether something is too expensive, even the largest museums would claim poverty!</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We’re Too Small!</a:t>
            </a:r>
            <a:endParaRPr lang="en-US" dirty="0"/>
          </a:p>
        </p:txBody>
      </p:sp>
      <p:sp>
        <p:nvSpPr>
          <p:cNvPr id="3" name="Content Placeholder 2"/>
          <p:cNvSpPr>
            <a:spLocks noGrp="1"/>
          </p:cNvSpPr>
          <p:nvPr>
            <p:ph idx="1"/>
          </p:nvPr>
        </p:nvSpPr>
        <p:spPr/>
        <p:txBody>
          <a:bodyPr>
            <a:normAutofit/>
          </a:bodyPr>
          <a:lstStyle/>
          <a:p>
            <a:r>
              <a:rPr lang="en-US" dirty="0" smtClean="0"/>
              <a:t>The Guidelines tell you what industry best practices are and what you need to do. All you can do is your best.</a:t>
            </a:r>
          </a:p>
          <a:p>
            <a:r>
              <a:rPr lang="en-US" dirty="0" smtClean="0"/>
              <a:t>Maybe you can find an alternate way to achieve the same thing that doesn’t cost money.</a:t>
            </a:r>
          </a:p>
          <a:p>
            <a:r>
              <a:rPr lang="en-US" dirty="0" smtClean="0"/>
              <a:t>Avoid saying “We’re too small and if I implement a parcel search my employee morale will suffer.” That is a problem in even the largest museums. Get over it. 85% of all museum thefts are internal.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Details</a:t>
            </a:r>
            <a:endParaRPr lang="en-US" dirty="0"/>
          </a:p>
        </p:txBody>
      </p:sp>
      <p:sp>
        <p:nvSpPr>
          <p:cNvPr id="3" name="Content Placeholder 2"/>
          <p:cNvSpPr>
            <a:spLocks noGrp="1"/>
          </p:cNvSpPr>
          <p:nvPr>
            <p:ph idx="1"/>
          </p:nvPr>
        </p:nvSpPr>
        <p:spPr/>
        <p:txBody>
          <a:bodyPr/>
          <a:lstStyle/>
          <a:p>
            <a:r>
              <a:rPr lang="en-US" dirty="0" smtClean="0"/>
              <a:t>Use the Guidelines when you buy an alarm system or do alarm system work.  This is a complex topic and you can’t be expected to know or understand technical requirements regarding alarm grade or specific UL standards. Just show the document to your vendor and require that he meet the requirements. This assures that you get what you need, not what the vendor wants to sell you.</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Perimeter Security</a:t>
            </a:r>
            <a:endParaRPr lang="en-US" dirty="0"/>
          </a:p>
        </p:txBody>
      </p:sp>
      <p:sp>
        <p:nvSpPr>
          <p:cNvPr id="3" name="Content Placeholder 2"/>
          <p:cNvSpPr>
            <a:spLocks noGrp="1"/>
          </p:cNvSpPr>
          <p:nvPr>
            <p:ph idx="1"/>
          </p:nvPr>
        </p:nvSpPr>
        <p:spPr/>
        <p:txBody>
          <a:bodyPr/>
          <a:lstStyle/>
          <a:p>
            <a:r>
              <a:rPr lang="en-US" dirty="0" smtClean="0"/>
              <a:t>The Guidelines require that we alarm the perimeter. The perimeter includes all doors, windows, skylights and other intentional openings. There are perimeter opening on all sides, the roof and even in the basement.</a:t>
            </a:r>
          </a:p>
          <a:p>
            <a:r>
              <a:rPr lang="en-US" dirty="0" smtClean="0"/>
              <a:t>The Guidelines define what UL level of motion coverage is required in collection bearing areas and in collection storage.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a:t>
            </a:r>
            <a:endParaRPr lang="en-US" dirty="0"/>
          </a:p>
        </p:txBody>
      </p:sp>
      <p:sp>
        <p:nvSpPr>
          <p:cNvPr id="3" name="Content Placeholder 2"/>
          <p:cNvSpPr>
            <a:spLocks noGrp="1"/>
          </p:cNvSpPr>
          <p:nvPr>
            <p:ph idx="1"/>
          </p:nvPr>
        </p:nvSpPr>
        <p:spPr/>
        <p:txBody>
          <a:bodyPr/>
          <a:lstStyle/>
          <a:p>
            <a:r>
              <a:rPr lang="en-US" dirty="0" smtClean="0"/>
              <a:t>This document gives you real value that you might otherwise have to hire a consultant to know. A copy should be on your bookshelf at all times.</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Standards</a:t>
            </a:r>
            <a:endParaRPr lang="en-US" dirty="0"/>
          </a:p>
        </p:txBody>
      </p:sp>
      <p:sp>
        <p:nvSpPr>
          <p:cNvPr id="3" name="Content Placeholder 2"/>
          <p:cNvSpPr>
            <a:spLocks noGrp="1"/>
          </p:cNvSpPr>
          <p:nvPr>
            <p:ph idx="1"/>
          </p:nvPr>
        </p:nvSpPr>
        <p:spPr/>
        <p:txBody>
          <a:bodyPr/>
          <a:lstStyle/>
          <a:p>
            <a:r>
              <a:rPr lang="en-US" dirty="0" smtClean="0"/>
              <a:t>The </a:t>
            </a:r>
            <a:r>
              <a:rPr lang="en-US" dirty="0" err="1" smtClean="0"/>
              <a:t>securitycommittee.org</a:t>
            </a:r>
            <a:r>
              <a:rPr lang="en-US" dirty="0" smtClean="0"/>
              <a:t> website has draft standards for museum exhibit cases and off site collection storage facilities.</a:t>
            </a:r>
          </a:p>
          <a:p>
            <a:r>
              <a:rPr lang="en-US" dirty="0" smtClean="0"/>
              <a:t>The Guidelines contain a list of fire protection standards you should obtain from the NFPA.</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the Document</a:t>
            </a:r>
            <a:endParaRPr lang="en-US" dirty="0"/>
          </a:p>
        </p:txBody>
      </p:sp>
      <p:sp>
        <p:nvSpPr>
          <p:cNvPr id="3" name="Content Placeholder 2"/>
          <p:cNvSpPr>
            <a:spLocks noGrp="1"/>
          </p:cNvSpPr>
          <p:nvPr>
            <p:ph idx="1"/>
          </p:nvPr>
        </p:nvSpPr>
        <p:spPr/>
        <p:txBody>
          <a:bodyPr/>
          <a:lstStyle/>
          <a:p>
            <a:r>
              <a:rPr lang="en-US" dirty="0" smtClean="0"/>
              <a:t>The Guidelines are one of the most important documents on your bookshelf. Take a few minutes to look over the Guidelines and think about what each means and how you might </a:t>
            </a:r>
            <a:r>
              <a:rPr lang="en-US" smtClean="0"/>
              <a:t>implement it.</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Security Guidelines?</a:t>
            </a:r>
            <a:endParaRPr lang="en-US" dirty="0"/>
          </a:p>
        </p:txBody>
      </p:sp>
      <p:sp>
        <p:nvSpPr>
          <p:cNvPr id="3" name="Content Placeholder 2"/>
          <p:cNvSpPr>
            <a:spLocks noGrp="1"/>
          </p:cNvSpPr>
          <p:nvPr>
            <p:ph idx="1"/>
          </p:nvPr>
        </p:nvSpPr>
        <p:spPr/>
        <p:txBody>
          <a:bodyPr/>
          <a:lstStyle/>
          <a:p>
            <a:r>
              <a:rPr lang="en-US" dirty="0" smtClean="0"/>
              <a:t>The primary document is the “Suggested Practices for Museum Security”.</a:t>
            </a:r>
          </a:p>
          <a:p>
            <a:r>
              <a:rPr lang="en-US" dirty="0" smtClean="0"/>
              <a:t>A secondary document is </a:t>
            </a:r>
            <a:r>
              <a:rPr lang="en-US" dirty="0" smtClean="0"/>
              <a:t>the exhibit case standards for museums.</a:t>
            </a:r>
            <a:endParaRPr lang="en-US" dirty="0" smtClean="0"/>
          </a:p>
          <a:p>
            <a:r>
              <a:rPr lang="en-US" dirty="0" smtClean="0"/>
              <a:t>Another important security document is the off-site collection storage draft standard.</a:t>
            </a:r>
          </a:p>
          <a:p>
            <a:r>
              <a:rPr lang="en-US" dirty="0" smtClean="0"/>
              <a:t>For museums with rare book or similar special collections, the rare book security guidelines are also important.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Fire Standards?</a:t>
            </a:r>
            <a:endParaRPr lang="en-US" dirty="0"/>
          </a:p>
        </p:txBody>
      </p:sp>
      <p:sp>
        <p:nvSpPr>
          <p:cNvPr id="3" name="Content Placeholder 2"/>
          <p:cNvSpPr>
            <a:spLocks noGrp="1"/>
          </p:cNvSpPr>
          <p:nvPr>
            <p:ph idx="1"/>
          </p:nvPr>
        </p:nvSpPr>
        <p:spPr/>
        <p:txBody>
          <a:bodyPr/>
          <a:lstStyle/>
          <a:p>
            <a:r>
              <a:rPr lang="en-US" dirty="0" smtClean="0"/>
              <a:t>Major points you wish to make for this slide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826084"/>
          </a:xfrm>
        </p:spPr>
        <p:txBody>
          <a:bodyPr/>
          <a:lstStyle/>
          <a:p>
            <a:r>
              <a:rPr lang="en-US" dirty="0" smtClean="0"/>
              <a:t>Why are the Security Guidelines Important</a:t>
            </a:r>
            <a:endParaRPr lang="en-US" dirty="0"/>
          </a:p>
        </p:txBody>
      </p:sp>
      <p:sp>
        <p:nvSpPr>
          <p:cNvPr id="3" name="Content Placeholder 2"/>
          <p:cNvSpPr>
            <a:spLocks noGrp="1"/>
          </p:cNvSpPr>
          <p:nvPr>
            <p:ph idx="1"/>
          </p:nvPr>
        </p:nvSpPr>
        <p:spPr>
          <a:xfrm>
            <a:off x="549275" y="2121253"/>
            <a:ext cx="8042276" cy="3822347"/>
          </a:xfrm>
        </p:spPr>
        <p:txBody>
          <a:bodyPr>
            <a:normAutofit lnSpcReduction="10000"/>
          </a:bodyPr>
          <a:lstStyle/>
          <a:p>
            <a:r>
              <a:rPr lang="en-US" dirty="0" smtClean="0"/>
              <a:t>Some feel that the Guidelines apply only to large museums. This is not true. Even small museums with very limited resources need this document.</a:t>
            </a:r>
          </a:p>
          <a:p>
            <a:r>
              <a:rPr lang="en-US" dirty="0" smtClean="0"/>
              <a:t>They tell you how much security is enough, at least to meet minimum requirements.</a:t>
            </a:r>
          </a:p>
          <a:p>
            <a:r>
              <a:rPr lang="en-US" dirty="0" smtClean="0"/>
              <a:t>The support you when you try to sell funding requests for specific projects to your boss because they provide evidence that what you are requesting is “industry best practices”.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826084"/>
          </a:xfrm>
        </p:spPr>
        <p:txBody>
          <a:bodyPr/>
          <a:lstStyle/>
          <a:p>
            <a:r>
              <a:rPr lang="en-US" dirty="0" smtClean="0"/>
              <a:t>Why are the Security Guidelines Important?</a:t>
            </a:r>
            <a:endParaRPr lang="en-US" dirty="0"/>
          </a:p>
        </p:txBody>
      </p:sp>
      <p:sp>
        <p:nvSpPr>
          <p:cNvPr id="3" name="Content Placeholder 2"/>
          <p:cNvSpPr>
            <a:spLocks noGrp="1"/>
          </p:cNvSpPr>
          <p:nvPr>
            <p:ph idx="1"/>
          </p:nvPr>
        </p:nvSpPr>
        <p:spPr>
          <a:xfrm>
            <a:off x="549275" y="2121253"/>
            <a:ext cx="8042276" cy="3822347"/>
          </a:xfrm>
        </p:spPr>
        <p:txBody>
          <a:bodyPr>
            <a:normAutofit/>
          </a:bodyPr>
          <a:lstStyle/>
          <a:p>
            <a:r>
              <a:rPr lang="en-US" dirty="0" smtClean="0"/>
              <a:t>The Guidelines address technical issues and speak to your alarm and fire contractors. By quoting exactly what alarm or fire code standard must be met, there is no confusion or room for the vendor to give you something different.</a:t>
            </a:r>
          </a:p>
          <a:p>
            <a:r>
              <a:rPr lang="en-US" dirty="0" smtClean="0"/>
              <a:t>If you want to know if a borrowing institution has adequate security, you just have to ask them to certify that they have adopted the Guidelines and comply with all of them.</a:t>
            </a: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826084"/>
          </a:xfrm>
        </p:spPr>
        <p:txBody>
          <a:bodyPr/>
          <a:lstStyle/>
          <a:p>
            <a:r>
              <a:rPr lang="en-US" dirty="0" smtClean="0"/>
              <a:t>Why are the Security Guidelines Important?</a:t>
            </a:r>
            <a:endParaRPr lang="en-US" dirty="0"/>
          </a:p>
        </p:txBody>
      </p:sp>
      <p:sp>
        <p:nvSpPr>
          <p:cNvPr id="3" name="Content Placeholder 2"/>
          <p:cNvSpPr>
            <a:spLocks noGrp="1"/>
          </p:cNvSpPr>
          <p:nvPr>
            <p:ph idx="1"/>
          </p:nvPr>
        </p:nvSpPr>
        <p:spPr>
          <a:xfrm>
            <a:off x="549275" y="2121253"/>
            <a:ext cx="8042276" cy="3822347"/>
          </a:xfrm>
        </p:spPr>
        <p:txBody>
          <a:bodyPr>
            <a:normAutofit/>
          </a:bodyPr>
          <a:lstStyle/>
          <a:p>
            <a:r>
              <a:rPr lang="en-US" dirty="0" smtClean="0"/>
              <a:t>The Guidelines tell you what you need to do and often tell you how to do it.</a:t>
            </a:r>
          </a:p>
          <a:p>
            <a:r>
              <a:rPr lang="en-US" dirty="0" smtClean="0"/>
              <a:t>Even small museums like the one room institution with one paid employee and several volunteers can learn what has to be done to achieve good security..</a:t>
            </a: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826084"/>
          </a:xfrm>
        </p:spPr>
        <p:txBody>
          <a:bodyPr/>
          <a:lstStyle/>
          <a:p>
            <a:r>
              <a:rPr lang="en-US" dirty="0" smtClean="0"/>
              <a:t>Why are the Security Guidelines Important?</a:t>
            </a:r>
            <a:endParaRPr lang="en-US" dirty="0"/>
          </a:p>
        </p:txBody>
      </p:sp>
      <p:sp>
        <p:nvSpPr>
          <p:cNvPr id="3" name="Content Placeholder 2"/>
          <p:cNvSpPr>
            <a:spLocks noGrp="1"/>
          </p:cNvSpPr>
          <p:nvPr>
            <p:ph idx="1"/>
          </p:nvPr>
        </p:nvSpPr>
        <p:spPr>
          <a:xfrm>
            <a:off x="549275" y="2121253"/>
            <a:ext cx="8042276" cy="3822347"/>
          </a:xfrm>
        </p:spPr>
        <p:txBody>
          <a:bodyPr>
            <a:normAutofit lnSpcReduction="10000"/>
          </a:bodyPr>
          <a:lstStyle/>
          <a:p>
            <a:r>
              <a:rPr lang="en-US" dirty="0" smtClean="0"/>
              <a:t>Even if a small institution is unable to comply with the letter of the Guidelines, they can use the document as a strategy and do their very best to achieve the end result by whatever means works best for them.</a:t>
            </a:r>
            <a:endParaRPr lang="en-US" dirty="0" smtClean="0"/>
          </a:p>
          <a:p>
            <a:r>
              <a:rPr lang="en-US" dirty="0" smtClean="0"/>
              <a:t>Insurers can judge their risk by how well you comply with the Guidelines.</a:t>
            </a:r>
          </a:p>
          <a:p>
            <a:r>
              <a:rPr lang="en-US" dirty="0" smtClean="0"/>
              <a:t>Museum Directors can plan long range goals and budgets.</a:t>
            </a: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Look at the Guidelines</a:t>
            </a:r>
            <a:endParaRPr lang="en-US" dirty="0"/>
          </a:p>
        </p:txBody>
      </p:sp>
      <p:sp>
        <p:nvSpPr>
          <p:cNvPr id="3" name="Content Placeholder 2"/>
          <p:cNvSpPr>
            <a:spLocks noGrp="1"/>
          </p:cNvSpPr>
          <p:nvPr>
            <p:ph idx="1"/>
          </p:nvPr>
        </p:nvSpPr>
        <p:spPr/>
        <p:txBody>
          <a:bodyPr>
            <a:normAutofit lnSpcReduction="10000"/>
          </a:bodyPr>
          <a:lstStyle/>
          <a:p>
            <a:r>
              <a:rPr lang="en-US" dirty="0" smtClean="0"/>
              <a:t>4.10 and 4.11 Defines the Role of a Person in charge of Security.</a:t>
            </a:r>
          </a:p>
          <a:p>
            <a:r>
              <a:rPr lang="en-US" dirty="0" smtClean="0"/>
              <a:t>4.13  Security rules apply to all.</a:t>
            </a:r>
          </a:p>
          <a:p>
            <a:r>
              <a:rPr lang="en-US" dirty="0" smtClean="0"/>
              <a:t>5.1thru 5.4 Requires a fire detection system in museums monitored by an off site central station.</a:t>
            </a:r>
          </a:p>
          <a:p>
            <a:r>
              <a:rPr lang="en-US" dirty="0" smtClean="0"/>
              <a:t>5.5 thru 5.16 Defines other fire system requirements.</a:t>
            </a:r>
          </a:p>
          <a:p>
            <a:r>
              <a:rPr lang="en-US" dirty="0" smtClean="0"/>
              <a:t>6.1 Requires all museums have a burglar alarm system.</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1">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Presentation1.potx</Template>
  <TotalTime>5290</TotalTime>
  <Words>1844</Words>
  <Application>Microsoft Macintosh PowerPoint</Application>
  <PresentationFormat>On-screen Show (4:3)</PresentationFormat>
  <Paragraphs>102</Paragraphs>
  <Slides>26</Slides>
  <Notes>8</Notes>
  <HiddenSlides>0</HiddenSlides>
  <MMClips>0</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Presentation1</vt:lpstr>
      <vt:lpstr>Museum Standards and Guidelines</vt:lpstr>
      <vt:lpstr>Standards and Guidelines</vt:lpstr>
      <vt:lpstr>What Security Guidelines?</vt:lpstr>
      <vt:lpstr>What Fire Standards?</vt:lpstr>
      <vt:lpstr>Why are the Security Guidelines Important</vt:lpstr>
      <vt:lpstr>Why are the Security Guidelines Important?</vt:lpstr>
      <vt:lpstr>Why are the Security Guidelines Important?</vt:lpstr>
      <vt:lpstr>Why are the Security Guidelines Important?</vt:lpstr>
      <vt:lpstr>Let’s Look at the Guidelines</vt:lpstr>
      <vt:lpstr>Let’s Look at the Guidelines</vt:lpstr>
      <vt:lpstr>Let’s Look at the Guidelines</vt:lpstr>
      <vt:lpstr>Let’s Look at the Guidelines</vt:lpstr>
      <vt:lpstr>Let’s Look at the Guidelines</vt:lpstr>
      <vt:lpstr>Let’s Look at the Guidelines</vt:lpstr>
      <vt:lpstr>Let’s Look at the Guidelines</vt:lpstr>
      <vt:lpstr>What Else?</vt:lpstr>
      <vt:lpstr>Consider it a Gift</vt:lpstr>
      <vt:lpstr>So How Do We Proceed?</vt:lpstr>
      <vt:lpstr>So How Do We Proceed?</vt:lpstr>
      <vt:lpstr>But We’re Too Small!</vt:lpstr>
      <vt:lpstr>But We’re Too Small!</vt:lpstr>
      <vt:lpstr>Technical Details</vt:lpstr>
      <vt:lpstr>Perimeter Security</vt:lpstr>
      <vt:lpstr>Value</vt:lpstr>
      <vt:lpstr>Other Standards</vt:lpstr>
      <vt:lpstr>Read the Document</vt:lpstr>
    </vt:vector>
  </TitlesOfParts>
  <Company>Steve Keller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Title Here</dc:title>
  <dc:creator>Steve Keller</dc:creator>
  <cp:lastModifiedBy>Steve Keller</cp:lastModifiedBy>
  <cp:revision>4</cp:revision>
  <dcterms:created xsi:type="dcterms:W3CDTF">2011-04-29T23:38:06Z</dcterms:created>
  <dcterms:modified xsi:type="dcterms:W3CDTF">2011-05-03T15:46:06Z</dcterms:modified>
</cp:coreProperties>
</file>