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9" r:id="rId1"/>
  </p:sldMasterIdLst>
  <p:notesMasterIdLst>
    <p:notesMasterId r:id="rId42"/>
  </p:notesMasterIdLst>
  <p:sldIdLst>
    <p:sldId id="256" r:id="rId2"/>
    <p:sldId id="257" r:id="rId3"/>
    <p:sldId id="258" r:id="rId4"/>
    <p:sldId id="259" r:id="rId5"/>
    <p:sldId id="260" r:id="rId6"/>
    <p:sldId id="284" r:id="rId7"/>
    <p:sldId id="285" r:id="rId8"/>
    <p:sldId id="261" r:id="rId9"/>
    <p:sldId id="262" r:id="rId10"/>
    <p:sldId id="263" r:id="rId11"/>
    <p:sldId id="264" r:id="rId12"/>
    <p:sldId id="265" r:id="rId13"/>
    <p:sldId id="266" r:id="rId14"/>
    <p:sldId id="267" r:id="rId15"/>
    <p:sldId id="286" r:id="rId16"/>
    <p:sldId id="287" r:id="rId17"/>
    <p:sldId id="288" r:id="rId18"/>
    <p:sldId id="289"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90" r:id="rId33"/>
    <p:sldId id="291" r:id="rId34"/>
    <p:sldId id="292" r:id="rId35"/>
    <p:sldId id="293" r:id="rId36"/>
    <p:sldId id="294" r:id="rId37"/>
    <p:sldId id="295" r:id="rId38"/>
    <p:sldId id="281" r:id="rId39"/>
    <p:sldId id="282" r:id="rId40"/>
    <p:sldId id="283"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34569" autoAdjust="0"/>
    <p:restoredTop sz="86486" autoAdjust="0"/>
  </p:normalViewPr>
  <p:slideViewPr>
    <p:cSldViewPr snapToGrid="0" snapToObjects="1">
      <p:cViewPr varScale="1">
        <p:scale>
          <a:sx n="49" d="100"/>
          <a:sy n="49" d="100"/>
        </p:scale>
        <p:origin x="-120" y="-7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9376EF-DD4D-594B-AD19-B951B43F57C7}" type="datetimeFigureOut">
              <a:rPr lang="en-US" smtClean="0"/>
              <a:pPr/>
              <a:t>5/9/11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8DC67-DFAA-4E48-A956-ABDF6A5E3EA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a:t>
            </a:r>
            <a:r>
              <a:rPr lang="en-US" baseline="0" dirty="0" smtClean="0"/>
              <a:t> the subject matter.</a:t>
            </a:r>
          </a:p>
          <a:p>
            <a:r>
              <a:rPr lang="en-US" baseline="0" dirty="0" smtClean="0"/>
              <a:t>Introduce the instructor.</a:t>
            </a:r>
          </a:p>
          <a:p>
            <a:r>
              <a:rPr lang="en-US" baseline="0" dirty="0" smtClean="0"/>
              <a:t>This program will take about 30 minutes.</a:t>
            </a:r>
            <a:endParaRPr lang="en-US" dirty="0" smtClean="0"/>
          </a:p>
        </p:txBody>
      </p:sp>
      <p:sp>
        <p:nvSpPr>
          <p:cNvPr id="4" name="Slide Number Placeholder 3"/>
          <p:cNvSpPr>
            <a:spLocks noGrp="1"/>
          </p:cNvSpPr>
          <p:nvPr>
            <p:ph type="sldNum" sz="quarter" idx="10"/>
          </p:nvPr>
        </p:nvSpPr>
        <p:spPr/>
        <p:txBody>
          <a:bodyPr/>
          <a:lstStyle/>
          <a:p>
            <a:fld id="{C258DC67-DFAA-4E48-A956-ABDF6A5E3EA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Object protection systems are systems that protect objects at the object level. These include radio transmitters behind paintings, simple noise</a:t>
            </a:r>
            <a:r>
              <a:rPr lang="en-US" baseline="0" dirty="0" smtClean="0"/>
              <a:t> making</a:t>
            </a:r>
            <a:r>
              <a:rPr lang="en-US" dirty="0" smtClean="0"/>
              <a:t> devices instead of transmitters can be used to protect paintings, too. For exhibit cases simply building them right and building them strong is a good start. Control the keys to case</a:t>
            </a:r>
            <a:r>
              <a:rPr lang="en-US" baseline="0" dirty="0" smtClean="0"/>
              <a:t> locks. A lot can be done at the object level.</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are some of the things you can do?</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Think about that.  If you can control who comes and goes (you can come in at any time</a:t>
            </a:r>
            <a:r>
              <a:rPr lang="en-US" baseline="0" dirty="0" smtClean="0"/>
              <a:t> </a:t>
            </a:r>
            <a:r>
              <a:rPr lang="en-US" dirty="0" smtClean="0"/>
              <a:t>as museum director but I’m not an employee so I can’t come</a:t>
            </a:r>
            <a:r>
              <a:rPr lang="en-US" baseline="0" dirty="0" smtClean="0"/>
              <a:t> in.</a:t>
            </a:r>
            <a:r>
              <a:rPr lang="en-US" dirty="0" smtClean="0"/>
              <a:t> If you can control when they come and go, that</a:t>
            </a:r>
            <a:r>
              <a:rPr lang="en-US" baseline="0" dirty="0" smtClean="0"/>
              <a:t> is, you can come and go any time of day or day of the week but I can only come in as a museum visitor.  And if you can control where they go once inside, that is, you can go into gold storage but I can only go to the galleries.</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are some of the things that keep honest employees honest?</a:t>
            </a:r>
            <a:r>
              <a:rPr lang="en-US" baseline="0" dirty="0" smtClean="0"/>
              <a:t> Sign in sheets, shipping logs, CCTV systems, etc.</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23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Think about that.</a:t>
            </a:r>
            <a:r>
              <a:rPr lang="en-US" baseline="0" dirty="0" smtClean="0"/>
              <a:t> It’s true.</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24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important. If you have limited resources you must use them wisely.</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30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the most important things that you can do is prepare a policy manual.  Here are some tips: Set up a binder.  Prepare a list of policies. Each topic comprises one policy. Don’t put two thoughts on a policy. State in the policy the purpose of the policy. Indicate who is responsible for implementation. Explain everyone’s role</a:t>
            </a:r>
            <a:r>
              <a:rPr lang="en-US" baseline="0" dirty="0" smtClean="0"/>
              <a:t> in implementing the policy. Avoid policies that are really “work rules” like guard dress codes. Policies are topics like “Visitor Sign In” or “Employee After Hour Access”.</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31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have a good museum security program even on a tight budget. But you DO need to commit some resources to security. Use all of your resources to the fullest.</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38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job as the person responsible for the security program is to make everyone aware that he or she needs to become involved in protecting the museum from all risks. We all share security as one of our responsibilities.</a:t>
            </a:r>
            <a:r>
              <a:rPr lang="en-US" baseline="0" dirty="0" smtClean="0"/>
              <a:t> </a:t>
            </a:r>
            <a:r>
              <a:rPr lang="en-US" dirty="0" smtClean="0"/>
              <a:t>.</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39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discuss the slides you just saw. Are there any questions?  </a:t>
            </a:r>
          </a:p>
          <a:p>
            <a:endParaRPr lang="en-US" dirty="0" smtClean="0"/>
          </a:p>
          <a:p>
            <a:r>
              <a:rPr lang="en-US" dirty="0" smtClean="0"/>
              <a:t>(Pass out the Handout</a:t>
            </a:r>
            <a:r>
              <a:rPr lang="en-US" baseline="0" dirty="0" smtClean="0"/>
              <a:t> that accompanies this program.)</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40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the questions we all have. No one has enough resources and many of us have few resources. We can’t afford to waste any.</a:t>
            </a:r>
            <a:endParaRPr lang="en-US" dirty="0" smtClean="0"/>
          </a:p>
        </p:txBody>
      </p:sp>
      <p:sp>
        <p:nvSpPr>
          <p:cNvPr id="4" name="Slide Number Placeholder 3"/>
          <p:cNvSpPr>
            <a:spLocks noGrp="1"/>
          </p:cNvSpPr>
          <p:nvPr>
            <p:ph type="sldNum" sz="quarter" idx="10"/>
          </p:nvPr>
        </p:nvSpPr>
        <p:spPr/>
        <p:txBody>
          <a:bodyPr/>
          <a:lstStyle/>
          <a:p>
            <a:fld id="{C258DC67-DFAA-4E48-A956-ABDF6A5E3EA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don’t need a large human infrastructure but we do need people. If we can’t afford guards then we need to use other employees to help secure the facility.</a:t>
            </a:r>
            <a:endParaRPr lang="en-US" dirty="0" smtClean="0"/>
          </a:p>
        </p:txBody>
      </p:sp>
      <p:sp>
        <p:nvSpPr>
          <p:cNvPr id="4" name="Slide Number Placeholder 3"/>
          <p:cNvSpPr>
            <a:spLocks noGrp="1"/>
          </p:cNvSpPr>
          <p:nvPr>
            <p:ph type="sldNum" sz="quarter" idx="10"/>
          </p:nvPr>
        </p:nvSpPr>
        <p:spPr/>
        <p:txBody>
          <a:bodyPr/>
          <a:lstStyle/>
          <a:p>
            <a:fld id="{C258DC67-DFAA-4E48-A956-ABDF6A5E3EA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Think</a:t>
            </a:r>
            <a:r>
              <a:rPr lang="en-US" baseline="0" dirty="0" smtClean="0"/>
              <a:t> about this. The museum director must designate someone to be in charge of security. This person must be charged with the responsibility of advocating for security.  Most important, this person must be held responsible for the security program. </a:t>
            </a:r>
          </a:p>
          <a:p>
            <a:r>
              <a:rPr lang="en-US" baseline="0" dirty="0" smtClean="0"/>
              <a:t>As a minimum this person must be held responsible for articulating security needs to management so informed decisions can be made on how many resources to deploy for security.</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a:t>
            </a:r>
            <a:r>
              <a:rPr lang="en-US" baseline="0" dirty="0" smtClean="0"/>
              <a:t> is this?  Insurers and lenders will want to see your program. You can’t always say “We’re working on it.” You need something to show others you are committed to good security. A line item in the budget </a:t>
            </a:r>
            <a:r>
              <a:rPr lang="en-US" baseline="0" dirty="0" err="1" smtClean="0"/>
              <a:t>shos</a:t>
            </a:r>
            <a:r>
              <a:rPr lang="en-US" baseline="0" dirty="0" smtClean="0"/>
              <a:t> that you mean business.</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a:t>
            </a:r>
            <a:r>
              <a:rPr lang="en-US" baseline="0" dirty="0" smtClean="0"/>
              <a:t> </a:t>
            </a:r>
            <a:r>
              <a:rPr lang="en-US" dirty="0" smtClean="0"/>
              <a:t>do we mean that they must accept the responsibility? You can’t just hire someone who thinks they are going to be a docent then expect them to enforce security rules. Similarly, many volunteers are not willing to do the job of a guard. So you need to tell each person in a security role what you expect of them.</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document “The Suggested Practices for Museum Security” which we will discuss later in this program defines a great deal about your alarm</a:t>
            </a:r>
            <a:r>
              <a:rPr lang="en-US" baseline="0" dirty="0" smtClean="0"/>
              <a:t> system. Be sure it conforms to the requirements of the Guidelines.</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Fire systems are generally defined by codes. The Guidelines also</a:t>
            </a:r>
            <a:r>
              <a:rPr lang="en-US" baseline="0" dirty="0" smtClean="0"/>
              <a:t> define a great deal about your fire systems.</a:t>
            </a:r>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258DC67-DFAA-4E48-A956-ABDF6A5E3EA1}"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41872A48-72FB-0342-86C1-5A7529700538}" type="datetimeFigureOut">
              <a:rPr lang="en-US" smtClean="0"/>
              <a:pPr/>
              <a:t>5/9/11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DF85F5-FB5E-4F79-A561-97039C58DE01}" type="slidenum">
              <a:rPr/>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872A48-72FB-0342-86C1-5A7529700538}" type="datetimeFigureOut">
              <a:rPr lang="en-US" smtClean="0"/>
              <a:pPr/>
              <a:t>5/9/11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A833B-AE7F-E647-931E-84A948D90561}" type="slidenum">
              <a:rPr lang="en-US" smtClean="0"/>
              <a:pPr/>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1872A48-72FB-0342-86C1-5A7529700538}" type="datetimeFigureOut">
              <a:rPr lang="en-US" smtClean="0"/>
              <a:pPr/>
              <a:t>5/9/11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1872A48-72FB-0342-86C1-5A7529700538}" type="datetimeFigureOut">
              <a:rPr lang="en-US" smtClean="0"/>
              <a:pPr/>
              <a:t>5/9/11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1872A48-72FB-0342-86C1-5A7529700538}" type="datetimeFigureOut">
              <a:rPr lang="en-US" smtClean="0"/>
              <a:pPr/>
              <a:t>5/9/11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41872A48-72FB-0342-86C1-5A7529700538}" type="datetimeFigureOut">
              <a:rPr lang="en-US" smtClean="0"/>
              <a:pPr/>
              <a:t>5/9/11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833B-AE7F-E647-931E-84A948D90561}" type="slidenum">
              <a:rPr lang="en-US" smtClean="0"/>
              <a:pPr/>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872A48-72FB-0342-86C1-5A7529700538}" type="datetimeFigureOut">
              <a:rPr lang="en-US" smtClean="0"/>
              <a:pPr/>
              <a:t>5/9/11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1872A48-72FB-0342-86C1-5A7529700538}" type="datetimeFigureOut">
              <a:rPr lang="en-US" smtClean="0"/>
              <a:pPr/>
              <a:t>5/9/11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1872A48-72FB-0342-86C1-5A7529700538}" type="datetimeFigureOut">
              <a:rPr lang="en-US" smtClean="0"/>
              <a:pPr/>
              <a:t>5/9/11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1872A48-72FB-0342-86C1-5A7529700538}" type="datetimeFigureOut">
              <a:rPr lang="en-US" smtClean="0"/>
              <a:pPr/>
              <a:t>5/9/11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872A48-72FB-0342-86C1-5A7529700538}" type="datetimeFigureOut">
              <a:rPr lang="en-US" smtClean="0"/>
              <a:pPr/>
              <a:t>5/9/11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3A833B-AE7F-E647-931E-84A948D9056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872A48-72FB-0342-86C1-5A7529700538}" type="datetimeFigureOut">
              <a:rPr lang="en-US" smtClean="0"/>
              <a:pPr/>
              <a:t>5/9/11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A4845-A08A-4DF4-8D99-E2E7B6D41C67}"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41872A48-72FB-0342-86C1-5A7529700538}" type="datetimeFigureOut">
              <a:rPr lang="en-US" smtClean="0"/>
              <a:pPr/>
              <a:t>5/9/11</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993A833B-AE7F-E647-931E-84A948D9056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322921" y="2439986"/>
            <a:ext cx="6498158" cy="1583850"/>
          </a:xfrm>
        </p:spPr>
        <p:txBody>
          <a:bodyPr/>
          <a:lstStyle/>
          <a:p>
            <a:r>
              <a:rPr lang="en-US" dirty="0" smtClean="0"/>
              <a:t>Introduction to</a:t>
            </a:r>
            <a:br>
              <a:rPr lang="en-US" dirty="0" smtClean="0"/>
            </a:br>
            <a:r>
              <a:rPr lang="en-US" dirty="0" smtClean="0"/>
              <a:t>Museum Security</a:t>
            </a:r>
            <a:endParaRPr lang="en-US" dirty="0"/>
          </a:p>
        </p:txBody>
      </p:sp>
      <p:sp>
        <p:nvSpPr>
          <p:cNvPr id="3" name="Subtitle 2"/>
          <p:cNvSpPr>
            <a:spLocks noGrp="1"/>
          </p:cNvSpPr>
          <p:nvPr>
            <p:ph type="subTitle" idx="1"/>
          </p:nvPr>
        </p:nvSpPr>
        <p:spPr>
          <a:xfrm>
            <a:off x="1322921" y="4637398"/>
            <a:ext cx="6498159" cy="542219"/>
          </a:xfrm>
        </p:spPr>
        <p:txBody>
          <a:bodyPr/>
          <a:lstStyle/>
          <a:p>
            <a:r>
              <a:rPr lang="en-US" dirty="0" smtClean="0">
                <a:solidFill>
                  <a:srgbClr val="000090"/>
                </a:solidFill>
              </a:rPr>
              <a:t>For AAM Members</a:t>
            </a:r>
            <a:endParaRPr lang="en-US" dirty="0">
              <a:solidFill>
                <a:srgbClr val="000090"/>
              </a:solidFill>
            </a:endParaRPr>
          </a:p>
        </p:txBody>
      </p:sp>
      <p:pic>
        <p:nvPicPr>
          <p:cNvPr id="4" name="Picture 3" descr="museum.png"/>
          <p:cNvPicPr>
            <a:picLocks noChangeAspect="1"/>
          </p:cNvPicPr>
          <p:nvPr/>
        </p:nvPicPr>
        <p:blipFill>
          <a:blip r:embed="rId3"/>
          <a:stretch>
            <a:fillRect/>
          </a:stretch>
        </p:blipFill>
        <p:spPr>
          <a:xfrm>
            <a:off x="3406775" y="608011"/>
            <a:ext cx="2336800" cy="1831975"/>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Burglar Alarm System</a:t>
            </a:r>
            <a:endParaRPr lang="en-US" dirty="0"/>
          </a:p>
        </p:txBody>
      </p:sp>
      <p:sp>
        <p:nvSpPr>
          <p:cNvPr id="3" name="Content Placeholder 2"/>
          <p:cNvSpPr>
            <a:spLocks noGrp="1"/>
          </p:cNvSpPr>
          <p:nvPr>
            <p:ph idx="1"/>
          </p:nvPr>
        </p:nvSpPr>
        <p:spPr>
          <a:xfrm>
            <a:off x="549275" y="1600201"/>
            <a:ext cx="4408708" cy="4343400"/>
          </a:xfrm>
        </p:spPr>
        <p:txBody>
          <a:bodyPr>
            <a:normAutofit fontScale="85000" lnSpcReduction="20000"/>
          </a:bodyPr>
          <a:lstStyle/>
          <a:p>
            <a:r>
              <a:rPr lang="en-US" dirty="0" smtClean="0"/>
              <a:t>You need a good burglar alarm system.</a:t>
            </a:r>
          </a:p>
          <a:p>
            <a:r>
              <a:rPr lang="en-US" dirty="0" smtClean="0"/>
              <a:t>It must provide a secure perimeter.</a:t>
            </a:r>
          </a:p>
          <a:p>
            <a:r>
              <a:rPr lang="en-US" dirty="0" smtClean="0"/>
              <a:t>It must provide interior motion detection.</a:t>
            </a:r>
          </a:p>
          <a:p>
            <a:r>
              <a:rPr lang="en-US" dirty="0" smtClean="0"/>
              <a:t>It must alert someone when an alarm is detected.</a:t>
            </a:r>
          </a:p>
          <a:p>
            <a:r>
              <a:rPr lang="en-US" dirty="0" smtClean="0"/>
              <a:t>It must report off site when an alarm occurs.</a:t>
            </a:r>
          </a:p>
          <a:p>
            <a:r>
              <a:rPr lang="en-US" dirty="0" smtClean="0"/>
              <a:t>It must resist defeat by tampering.</a:t>
            </a:r>
            <a:endParaRPr lang="en-US" dirty="0"/>
          </a:p>
        </p:txBody>
      </p:sp>
      <p:pic>
        <p:nvPicPr>
          <p:cNvPr id="4" name="Picture 3"/>
          <p:cNvPicPr>
            <a:picLocks noChangeAspect="1"/>
          </p:cNvPicPr>
          <p:nvPr/>
        </p:nvPicPr>
        <p:blipFill>
          <a:blip r:embed="rId3"/>
          <a:stretch>
            <a:fillRect/>
          </a:stretch>
        </p:blipFill>
        <p:spPr>
          <a:xfrm>
            <a:off x="5243665" y="1907943"/>
            <a:ext cx="2863072" cy="3705152"/>
          </a:xfrm>
          <a:prstGeom prst="rect">
            <a:avLst/>
          </a:prstGeom>
        </p:spPr>
      </p:pic>
    </p:spTree>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Fire System</a:t>
            </a:r>
            <a:endParaRPr lang="en-US" dirty="0"/>
          </a:p>
        </p:txBody>
      </p:sp>
      <p:sp>
        <p:nvSpPr>
          <p:cNvPr id="3" name="Content Placeholder 2"/>
          <p:cNvSpPr>
            <a:spLocks noGrp="1"/>
          </p:cNvSpPr>
          <p:nvPr>
            <p:ph idx="1"/>
          </p:nvPr>
        </p:nvSpPr>
        <p:spPr/>
        <p:txBody>
          <a:bodyPr/>
          <a:lstStyle/>
          <a:p>
            <a:r>
              <a:rPr lang="en-US" dirty="0" smtClean="0"/>
              <a:t>It must detect an fire early.</a:t>
            </a:r>
          </a:p>
          <a:p>
            <a:r>
              <a:rPr lang="en-US" dirty="0" smtClean="0"/>
              <a:t>It must report the fire and alert those present.</a:t>
            </a:r>
          </a:p>
          <a:p>
            <a:r>
              <a:rPr lang="en-US" dirty="0" smtClean="0"/>
              <a:t>It must report off site.</a:t>
            </a:r>
            <a:endParaRPr lang="en-US" dirty="0"/>
          </a:p>
        </p:txBody>
      </p:sp>
      <p:pic>
        <p:nvPicPr>
          <p:cNvPr id="4" name="Picture 3"/>
          <p:cNvPicPr>
            <a:picLocks noChangeAspect="1"/>
          </p:cNvPicPr>
          <p:nvPr/>
        </p:nvPicPr>
        <p:blipFill>
          <a:blip r:embed="rId3"/>
          <a:stretch>
            <a:fillRect/>
          </a:stretch>
        </p:blipFill>
        <p:spPr>
          <a:xfrm>
            <a:off x="3265501" y="3577730"/>
            <a:ext cx="2446302" cy="1832132"/>
          </a:xfrm>
          <a:prstGeom prst="rect">
            <a:avLst/>
          </a:prstGeom>
        </p:spPr>
      </p:pic>
    </p:spTree>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Electronic Systems</a:t>
            </a:r>
            <a:endParaRPr lang="en-US" dirty="0"/>
          </a:p>
        </p:txBody>
      </p:sp>
      <p:sp>
        <p:nvSpPr>
          <p:cNvPr id="3" name="Content Placeholder 2"/>
          <p:cNvSpPr>
            <a:spLocks noGrp="1"/>
          </p:cNvSpPr>
          <p:nvPr>
            <p:ph idx="1"/>
          </p:nvPr>
        </p:nvSpPr>
        <p:spPr/>
        <p:txBody>
          <a:bodyPr/>
          <a:lstStyle/>
          <a:p>
            <a:r>
              <a:rPr lang="en-US" dirty="0" smtClean="0"/>
              <a:t>Must meet or exceed all codes and standards.</a:t>
            </a:r>
          </a:p>
          <a:p>
            <a:r>
              <a:rPr lang="en-US" dirty="0" smtClean="0"/>
              <a:t>Be UL listed for its purpose.</a:t>
            </a:r>
          </a:p>
          <a:p>
            <a:r>
              <a:rPr lang="en-US" dirty="0" smtClean="0"/>
              <a:t>Be properly installed to UL standards.</a:t>
            </a:r>
            <a:endParaRPr lang="en-US" dirty="0"/>
          </a:p>
        </p:txBody>
      </p:sp>
      <p:pic>
        <p:nvPicPr>
          <p:cNvPr id="4" name="Picture 3" descr="UL-logo2.jpg"/>
          <p:cNvPicPr>
            <a:picLocks noChangeAspect="1"/>
          </p:cNvPicPr>
          <p:nvPr/>
        </p:nvPicPr>
        <p:blipFill>
          <a:blip r:embed="rId3"/>
          <a:stretch>
            <a:fillRect/>
          </a:stretch>
        </p:blipFill>
        <p:spPr>
          <a:xfrm>
            <a:off x="3505071" y="3765928"/>
            <a:ext cx="1505101" cy="1505101"/>
          </a:xfrm>
          <a:prstGeom prst="rect">
            <a:avLst/>
          </a:prstGeom>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 Object Protection</a:t>
            </a:r>
            <a:endParaRPr lang="en-US" dirty="0"/>
          </a:p>
        </p:txBody>
      </p:sp>
      <p:sp>
        <p:nvSpPr>
          <p:cNvPr id="3" name="Content Placeholder 2"/>
          <p:cNvSpPr>
            <a:spLocks noGrp="1"/>
          </p:cNvSpPr>
          <p:nvPr>
            <p:ph idx="1"/>
          </p:nvPr>
        </p:nvSpPr>
        <p:spPr/>
        <p:txBody>
          <a:bodyPr/>
          <a:lstStyle/>
          <a:p>
            <a:r>
              <a:rPr lang="en-US" dirty="0" smtClean="0"/>
              <a:t>Paintings can be alarmed with small devices.</a:t>
            </a:r>
          </a:p>
          <a:p>
            <a:r>
              <a:rPr lang="en-US" dirty="0" smtClean="0"/>
              <a:t>3-D Objects can be alarmed by various means.</a:t>
            </a:r>
          </a:p>
          <a:p>
            <a:r>
              <a:rPr lang="en-US" dirty="0" smtClean="0"/>
              <a:t>Exhibit cases can be alarmed and securely locked.</a:t>
            </a:r>
          </a:p>
          <a:p>
            <a:r>
              <a:rPr lang="en-US" dirty="0" smtClean="0"/>
              <a:t>Cases can be securely built.</a:t>
            </a:r>
            <a:endParaRPr lang="en-US" dirty="0"/>
          </a:p>
        </p:txBody>
      </p:sp>
      <p:pic>
        <p:nvPicPr>
          <p:cNvPr id="4" name="Picture 3" descr="susa_arrowheads_susa_museum.JPG"/>
          <p:cNvPicPr>
            <a:picLocks noChangeAspect="1"/>
          </p:cNvPicPr>
          <p:nvPr/>
        </p:nvPicPr>
        <p:blipFill>
          <a:blip r:embed="rId3"/>
          <a:stretch>
            <a:fillRect/>
          </a:stretch>
        </p:blipFill>
        <p:spPr>
          <a:xfrm>
            <a:off x="3566726" y="4285420"/>
            <a:ext cx="1739186" cy="1156559"/>
          </a:xfrm>
          <a:prstGeom prst="rect">
            <a:avLst/>
          </a:prstGeom>
        </p:spPr>
      </p:pic>
    </p:spTree>
  </p:cSld>
  <p:clrMapOvr>
    <a:masterClrMapping/>
  </p:clrMapOvr>
  <p:transition>
    <p:cut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Must Also:</a:t>
            </a:r>
            <a:endParaRPr lang="en-US" dirty="0"/>
          </a:p>
        </p:txBody>
      </p:sp>
      <p:sp>
        <p:nvSpPr>
          <p:cNvPr id="3" name="Content Placeholder 2"/>
          <p:cNvSpPr>
            <a:spLocks noGrp="1"/>
          </p:cNvSpPr>
          <p:nvPr>
            <p:ph idx="1"/>
          </p:nvPr>
        </p:nvSpPr>
        <p:spPr>
          <a:xfrm>
            <a:off x="549275" y="1600201"/>
            <a:ext cx="4669655" cy="4343400"/>
          </a:xfrm>
        </p:spPr>
        <p:txBody>
          <a:bodyPr>
            <a:normAutofit/>
          </a:bodyPr>
          <a:lstStyle/>
          <a:p>
            <a:r>
              <a:rPr lang="en-US" dirty="0" smtClean="0"/>
              <a:t>Use all the tools available to you such as:</a:t>
            </a:r>
          </a:p>
          <a:p>
            <a:pPr lvl="1"/>
            <a:r>
              <a:rPr lang="en-US" dirty="0" smtClean="0"/>
              <a:t>Locks</a:t>
            </a:r>
          </a:p>
          <a:p>
            <a:pPr lvl="1"/>
            <a:r>
              <a:rPr lang="en-US" dirty="0" smtClean="0"/>
              <a:t>Quality hardware</a:t>
            </a:r>
          </a:p>
          <a:p>
            <a:pPr lvl="1"/>
            <a:r>
              <a:rPr lang="en-US" dirty="0" smtClean="0"/>
              <a:t>Risers</a:t>
            </a:r>
          </a:p>
          <a:p>
            <a:pPr lvl="1"/>
            <a:r>
              <a:rPr lang="en-US" dirty="0" smtClean="0"/>
              <a:t>Railings in front of exhibits</a:t>
            </a:r>
          </a:p>
          <a:p>
            <a:pPr lvl="1"/>
            <a:r>
              <a:rPr lang="en-US" dirty="0" smtClean="0"/>
              <a:t>Security lighting</a:t>
            </a:r>
          </a:p>
          <a:p>
            <a:pPr lvl="1"/>
            <a:r>
              <a:rPr lang="en-US" dirty="0" smtClean="0"/>
              <a:t>Monofilament</a:t>
            </a:r>
          </a:p>
          <a:p>
            <a:pPr lvl="1"/>
            <a:r>
              <a:rPr lang="en-US" dirty="0" smtClean="0"/>
              <a:t>Wax</a:t>
            </a:r>
          </a:p>
          <a:p>
            <a:pPr lvl="1"/>
            <a:r>
              <a:rPr lang="en-US" dirty="0" smtClean="0"/>
              <a:t>What else?</a:t>
            </a:r>
          </a:p>
          <a:p>
            <a:pPr lvl="1"/>
            <a:endParaRPr lang="en-US" dirty="0"/>
          </a:p>
        </p:txBody>
      </p:sp>
      <p:pic>
        <p:nvPicPr>
          <p:cNvPr id="4" name="Picture 3"/>
          <p:cNvPicPr>
            <a:picLocks noChangeAspect="1"/>
          </p:cNvPicPr>
          <p:nvPr/>
        </p:nvPicPr>
        <p:blipFill>
          <a:blip r:embed="rId3"/>
          <a:stretch>
            <a:fillRect/>
          </a:stretch>
        </p:blipFill>
        <p:spPr>
          <a:xfrm>
            <a:off x="5452423" y="1913456"/>
            <a:ext cx="2715098" cy="3513656"/>
          </a:xfrm>
          <a:prstGeom prst="rect">
            <a:avLst/>
          </a:prstGeom>
        </p:spPr>
      </p:pic>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Cost Solutions</a:t>
            </a:r>
            <a:endParaRPr lang="en-US" dirty="0"/>
          </a:p>
        </p:txBody>
      </p:sp>
      <p:sp>
        <p:nvSpPr>
          <p:cNvPr id="3" name="Content Placeholder 2"/>
          <p:cNvSpPr>
            <a:spLocks noGrp="1"/>
          </p:cNvSpPr>
          <p:nvPr>
            <p:ph idx="1"/>
          </p:nvPr>
        </p:nvSpPr>
        <p:spPr/>
        <p:txBody>
          <a:bodyPr/>
          <a:lstStyle/>
          <a:p>
            <a:r>
              <a:rPr lang="en-US" dirty="0" smtClean="0"/>
              <a:t>W</a:t>
            </a:r>
            <a:r>
              <a:rPr lang="en-US" dirty="0" smtClean="0"/>
              <a:t>e will discuss low cost solutions for those institutions that can’t afford the recommended solution.</a:t>
            </a:r>
          </a:p>
          <a:p>
            <a:r>
              <a:rPr lang="en-US" dirty="0" smtClean="0"/>
              <a:t>Alternate solutions are imperfect and should only be used as a last resort.</a:t>
            </a:r>
          </a:p>
          <a:p>
            <a:r>
              <a:rPr lang="en-US" dirty="0" smtClean="0"/>
              <a:t>They should only be used when all of the recommended solutions that cost nothing to implement have been properly implemented.</a:t>
            </a:r>
          </a:p>
          <a:p>
            <a:pPr lvl="1"/>
            <a:r>
              <a:rPr lang="en-US" dirty="0" smtClean="0"/>
              <a:t>Example: Policies and procedures that help assure that doors are locked and alarm codes are protected.</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Cost Solutions</a:t>
            </a:r>
            <a:endParaRPr lang="en-US" dirty="0"/>
          </a:p>
        </p:txBody>
      </p:sp>
      <p:sp>
        <p:nvSpPr>
          <p:cNvPr id="3" name="Content Placeholder 2"/>
          <p:cNvSpPr>
            <a:spLocks noGrp="1"/>
          </p:cNvSpPr>
          <p:nvPr>
            <p:ph idx="1"/>
          </p:nvPr>
        </p:nvSpPr>
        <p:spPr/>
        <p:txBody>
          <a:bodyPr/>
          <a:lstStyle/>
          <a:p>
            <a:r>
              <a:rPr lang="en-US" dirty="0" smtClean="0"/>
              <a:t>Another Example: Collections management policies and procedures that include periodic inventories, random spot checks between inventories and good registrations practices.</a:t>
            </a:r>
          </a:p>
          <a:p>
            <a:r>
              <a:rPr lang="en-US" dirty="0" smtClean="0"/>
              <a:t>Both galleries and storage areas should be included.</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Cost Solutions</a:t>
            </a:r>
            <a:endParaRPr lang="en-US" dirty="0"/>
          </a:p>
        </p:txBody>
      </p:sp>
      <p:sp>
        <p:nvSpPr>
          <p:cNvPr id="3" name="Content Placeholder 2"/>
          <p:cNvSpPr>
            <a:spLocks noGrp="1"/>
          </p:cNvSpPr>
          <p:nvPr>
            <p:ph idx="1"/>
          </p:nvPr>
        </p:nvSpPr>
        <p:spPr/>
        <p:txBody>
          <a:bodyPr/>
          <a:lstStyle/>
          <a:p>
            <a:r>
              <a:rPr lang="en-US" dirty="0" smtClean="0"/>
              <a:t>Good hiring procedures that include:</a:t>
            </a:r>
          </a:p>
          <a:p>
            <a:pPr lvl="1"/>
            <a:r>
              <a:rPr lang="en-US" dirty="0" smtClean="0"/>
              <a:t>Background checks—reference checks if formal background checks are not possible.</a:t>
            </a:r>
          </a:p>
          <a:p>
            <a:pPr lvl="1"/>
            <a:r>
              <a:rPr lang="en-US" dirty="0" smtClean="0"/>
              <a:t>Verify your references. Do you really know who is giving that reference?</a:t>
            </a:r>
          </a:p>
          <a:p>
            <a:pPr lvl="1"/>
            <a:r>
              <a:rPr lang="en-US" dirty="0" smtClean="0"/>
              <a:t>Check all people in positions of trust</a:t>
            </a:r>
          </a:p>
          <a:p>
            <a:pPr lvl="2"/>
            <a:r>
              <a:rPr lang="en-US" dirty="0" smtClean="0"/>
              <a:t>Collection handlers</a:t>
            </a:r>
          </a:p>
          <a:p>
            <a:pPr lvl="2"/>
            <a:r>
              <a:rPr lang="en-US" dirty="0" smtClean="0"/>
              <a:t>Cash handlers.</a:t>
            </a:r>
          </a:p>
          <a:p>
            <a:pPr lvl="2"/>
            <a:r>
              <a:rPr lang="en-US" dirty="0" smtClean="0"/>
              <a:t> People working with minors</a:t>
            </a:r>
          </a:p>
          <a:p>
            <a:pPr lvl="2"/>
            <a:r>
              <a:rPr lang="en-US" dirty="0" smtClean="0"/>
              <a:t>People with high level access or master keys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Cost Solutions</a:t>
            </a:r>
            <a:endParaRPr lang="en-US" dirty="0"/>
          </a:p>
        </p:txBody>
      </p:sp>
      <p:sp>
        <p:nvSpPr>
          <p:cNvPr id="3" name="Content Placeholder 2"/>
          <p:cNvSpPr>
            <a:spLocks noGrp="1"/>
          </p:cNvSpPr>
          <p:nvPr>
            <p:ph idx="1"/>
          </p:nvPr>
        </p:nvSpPr>
        <p:spPr/>
        <p:txBody>
          <a:bodyPr/>
          <a:lstStyle/>
          <a:p>
            <a:r>
              <a:rPr lang="en-US" dirty="0" smtClean="0"/>
              <a:t>Avoid sloppy procedures. Avoid taking chances.</a:t>
            </a:r>
          </a:p>
          <a:p>
            <a:r>
              <a:rPr lang="en-US" dirty="0" smtClean="0"/>
              <a:t>Example:</a:t>
            </a:r>
          </a:p>
          <a:p>
            <a:pPr lvl="1"/>
            <a:r>
              <a:rPr lang="en-US" dirty="0" smtClean="0"/>
              <a:t>Unaccompanied access to collection storage such as using interns or volunteers on storage projects.</a:t>
            </a:r>
          </a:p>
          <a:p>
            <a:pPr lvl="1"/>
            <a:r>
              <a:rPr lang="en-US" dirty="0" smtClean="0"/>
              <a:t>Collection storage access to cleaning crews, contractors, appraisers or visitors.</a:t>
            </a:r>
          </a:p>
          <a:p>
            <a:pPr lvl="1"/>
            <a:r>
              <a:rPr lang="en-US" dirty="0" smtClean="0"/>
              <a:t>Access to collection storage for non-collections staff without an escort.</a:t>
            </a:r>
          </a:p>
          <a:p>
            <a:pPr lvl="1"/>
            <a:r>
              <a:rPr lang="en-US" dirty="0" smtClean="0"/>
              <a:t>Classes and lectures in storage rooms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2432292"/>
          </a:xfrm>
        </p:spPr>
        <p:txBody>
          <a:bodyPr/>
          <a:lstStyle/>
          <a:p>
            <a:r>
              <a:rPr lang="en-US" dirty="0" smtClean="0"/>
              <a:t>Your Security Program Must Achieve Goals and Objectives</a:t>
            </a:r>
            <a:endParaRPr lang="en-US" dirty="0"/>
          </a:p>
        </p:txBody>
      </p:sp>
      <p:sp>
        <p:nvSpPr>
          <p:cNvPr id="3" name="Content Placeholder 2"/>
          <p:cNvSpPr>
            <a:spLocks noGrp="1"/>
          </p:cNvSpPr>
          <p:nvPr>
            <p:ph idx="1"/>
          </p:nvPr>
        </p:nvSpPr>
        <p:spPr>
          <a:xfrm>
            <a:off x="549275" y="2868053"/>
            <a:ext cx="8042276" cy="3075548"/>
          </a:xfrm>
        </p:spPr>
        <p:txBody>
          <a:bodyPr/>
          <a:lstStyle/>
          <a:p>
            <a:r>
              <a:rPr lang="en-US" dirty="0" smtClean="0"/>
              <a:t>To protect employees</a:t>
            </a:r>
          </a:p>
          <a:p>
            <a:r>
              <a:rPr lang="en-US" dirty="0" smtClean="0"/>
              <a:t>To protect museum visitors</a:t>
            </a:r>
          </a:p>
          <a:p>
            <a:r>
              <a:rPr lang="en-US" dirty="0" smtClean="0"/>
              <a:t>To protect museum collections</a:t>
            </a:r>
          </a:p>
          <a:p>
            <a:r>
              <a:rPr lang="en-US" dirty="0" smtClean="0"/>
              <a:t>To protect the building &amp; non-accessioned property</a:t>
            </a:r>
          </a:p>
          <a:p>
            <a:r>
              <a:rPr lang="en-US" dirty="0" smtClean="0"/>
              <a:t>To assure a safe and pleasant environment</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799060"/>
            <a:ext cx="8042276" cy="1284202"/>
          </a:xfrm>
        </p:spPr>
        <p:txBody>
          <a:bodyPr/>
          <a:lstStyle/>
          <a:p>
            <a:r>
              <a:rPr lang="en-US" dirty="0" smtClean="0"/>
              <a:t>How Much Security</a:t>
            </a:r>
            <a:br>
              <a:rPr lang="en-US" dirty="0" smtClean="0"/>
            </a:br>
            <a:r>
              <a:rPr lang="en-US" dirty="0" smtClean="0"/>
              <a:t>Is Enough?</a:t>
            </a:r>
            <a:endParaRPr lang="en-US" dirty="0"/>
          </a:p>
        </p:txBody>
      </p:sp>
      <p:sp>
        <p:nvSpPr>
          <p:cNvPr id="3" name="Content Placeholder 2"/>
          <p:cNvSpPr>
            <a:spLocks noGrp="1"/>
          </p:cNvSpPr>
          <p:nvPr>
            <p:ph idx="1"/>
          </p:nvPr>
        </p:nvSpPr>
        <p:spPr>
          <a:xfrm>
            <a:off x="549275" y="2482791"/>
            <a:ext cx="8042276" cy="3460809"/>
          </a:xfrm>
        </p:spPr>
        <p:txBody>
          <a:bodyPr/>
          <a:lstStyle/>
          <a:p>
            <a:r>
              <a:rPr lang="en-US" dirty="0" smtClean="0"/>
              <a:t>What is the best way to achieve it?</a:t>
            </a:r>
          </a:p>
          <a:p>
            <a:r>
              <a:rPr lang="en-US" dirty="0" smtClean="0"/>
              <a:t>What is the most cost effective way to achieve it?</a:t>
            </a:r>
          </a:p>
          <a:p>
            <a:r>
              <a:rPr lang="en-US" dirty="0" smtClean="0"/>
              <a:t>How much is too much and wasteful?</a:t>
            </a:r>
          </a:p>
          <a:p>
            <a:r>
              <a:rPr lang="en-US" dirty="0" smtClean="0"/>
              <a:t>How much security interferes with our mission?</a:t>
            </a:r>
            <a:endParaRPr lang="en-US" dirty="0"/>
          </a:p>
        </p:txBody>
      </p:sp>
      <p:pic>
        <p:nvPicPr>
          <p:cNvPr id="4" name="Picture 3" descr="burglar.jpg"/>
          <p:cNvPicPr>
            <a:picLocks noChangeAspect="1"/>
          </p:cNvPicPr>
          <p:nvPr/>
        </p:nvPicPr>
        <p:blipFill>
          <a:blip r:embed="rId3"/>
          <a:stretch>
            <a:fillRect/>
          </a:stretch>
        </p:blipFill>
        <p:spPr>
          <a:xfrm>
            <a:off x="3396444" y="5075782"/>
            <a:ext cx="1925176" cy="1281617"/>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718846"/>
          </a:xfrm>
        </p:spPr>
        <p:txBody>
          <a:bodyPr/>
          <a:lstStyle/>
          <a:p>
            <a:r>
              <a:rPr lang="en-US" dirty="0" smtClean="0"/>
              <a:t>Three Elements of</a:t>
            </a:r>
            <a:br>
              <a:rPr lang="en-US" dirty="0" smtClean="0"/>
            </a:br>
            <a:r>
              <a:rPr lang="en-US" dirty="0" smtClean="0"/>
              <a:t>Museum Security</a:t>
            </a:r>
            <a:endParaRPr lang="en-US" dirty="0"/>
          </a:p>
        </p:txBody>
      </p:sp>
      <p:sp>
        <p:nvSpPr>
          <p:cNvPr id="3" name="Content Placeholder 2"/>
          <p:cNvSpPr>
            <a:spLocks noGrp="1"/>
          </p:cNvSpPr>
          <p:nvPr>
            <p:ph idx="1"/>
          </p:nvPr>
        </p:nvSpPr>
        <p:spPr>
          <a:xfrm>
            <a:off x="549275" y="2240221"/>
            <a:ext cx="8042276" cy="3703380"/>
          </a:xfrm>
        </p:spPr>
        <p:txBody>
          <a:bodyPr/>
          <a:lstStyle/>
          <a:p>
            <a:r>
              <a:rPr lang="en-US" dirty="0" smtClean="0"/>
              <a:t>Access Control</a:t>
            </a:r>
          </a:p>
          <a:p>
            <a:r>
              <a:rPr lang="en-US" dirty="0" smtClean="0"/>
              <a:t>Parcel Control</a:t>
            </a:r>
          </a:p>
          <a:p>
            <a:r>
              <a:rPr lang="en-US" dirty="0" smtClean="0"/>
              <a:t>Internal Security</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a:t>
            </a:r>
            <a:endParaRPr lang="en-US" dirty="0"/>
          </a:p>
        </p:txBody>
      </p:sp>
      <p:sp>
        <p:nvSpPr>
          <p:cNvPr id="3" name="Content Placeholder 2"/>
          <p:cNvSpPr>
            <a:spLocks noGrp="1"/>
          </p:cNvSpPr>
          <p:nvPr>
            <p:ph idx="1"/>
          </p:nvPr>
        </p:nvSpPr>
        <p:spPr/>
        <p:txBody>
          <a:bodyPr/>
          <a:lstStyle/>
          <a:p>
            <a:r>
              <a:rPr lang="en-US" dirty="0" smtClean="0"/>
              <a:t>Control who comes and goes</a:t>
            </a:r>
          </a:p>
          <a:p>
            <a:r>
              <a:rPr lang="en-US" dirty="0" smtClean="0"/>
              <a:t>Control when they come and go</a:t>
            </a:r>
          </a:p>
          <a:p>
            <a:r>
              <a:rPr lang="en-US" dirty="0" smtClean="0"/>
              <a:t>Control where they go once inside</a:t>
            </a:r>
            <a:endParaRPr lang="en-US" dirty="0"/>
          </a:p>
        </p:txBody>
      </p:sp>
      <p:pic>
        <p:nvPicPr>
          <p:cNvPr id="4" name="Picture 3" descr="access_control1.jpg"/>
          <p:cNvPicPr>
            <a:picLocks noChangeAspect="1"/>
          </p:cNvPicPr>
          <p:nvPr/>
        </p:nvPicPr>
        <p:blipFill>
          <a:blip r:embed="rId3"/>
          <a:stretch>
            <a:fillRect/>
          </a:stretch>
        </p:blipFill>
        <p:spPr>
          <a:xfrm>
            <a:off x="3388525" y="3635567"/>
            <a:ext cx="2291413" cy="2062272"/>
          </a:xfrm>
          <a:prstGeom prst="rect">
            <a:avLst/>
          </a:prstGeo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Parcel Control</a:t>
            </a:r>
            <a:endParaRPr lang="en-US" dirty="0"/>
          </a:p>
        </p:txBody>
      </p:sp>
      <p:sp>
        <p:nvSpPr>
          <p:cNvPr id="3" name="Content Placeholder 2"/>
          <p:cNvSpPr>
            <a:spLocks noGrp="1"/>
          </p:cNvSpPr>
          <p:nvPr>
            <p:ph idx="1"/>
          </p:nvPr>
        </p:nvSpPr>
        <p:spPr/>
        <p:txBody>
          <a:bodyPr/>
          <a:lstStyle/>
          <a:p>
            <a:r>
              <a:rPr lang="en-US" dirty="0" smtClean="0"/>
              <a:t>Control what is carried in like spray paint and razor blades</a:t>
            </a:r>
          </a:p>
          <a:p>
            <a:r>
              <a:rPr lang="en-US" dirty="0" smtClean="0"/>
              <a:t>Control what is carried out like items from the collection and other stolen property</a:t>
            </a:r>
          </a:p>
        </p:txBody>
      </p:sp>
      <p:pic>
        <p:nvPicPr>
          <p:cNvPr id="4" name="Picture 3" descr="prod_thu_789.jpg"/>
          <p:cNvPicPr>
            <a:picLocks noChangeAspect="1"/>
          </p:cNvPicPr>
          <p:nvPr/>
        </p:nvPicPr>
        <p:blipFill>
          <a:blip r:embed="rId2"/>
          <a:stretch>
            <a:fillRect/>
          </a:stretch>
        </p:blipFill>
        <p:spPr>
          <a:xfrm>
            <a:off x="3737380" y="4000862"/>
            <a:ext cx="1708469" cy="1631588"/>
          </a:xfrm>
          <a:prstGeom prst="rect">
            <a:avLst/>
          </a:prstGeo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Security</a:t>
            </a:r>
            <a:endParaRPr lang="en-US" dirty="0"/>
          </a:p>
        </p:txBody>
      </p:sp>
      <p:sp>
        <p:nvSpPr>
          <p:cNvPr id="3" name="Content Placeholder 2"/>
          <p:cNvSpPr>
            <a:spLocks noGrp="1"/>
          </p:cNvSpPr>
          <p:nvPr>
            <p:ph idx="1"/>
          </p:nvPr>
        </p:nvSpPr>
        <p:spPr/>
        <p:txBody>
          <a:bodyPr/>
          <a:lstStyle/>
          <a:p>
            <a:r>
              <a:rPr lang="en-US" dirty="0" smtClean="0"/>
              <a:t>Hire only honest employees</a:t>
            </a:r>
          </a:p>
          <a:p>
            <a:r>
              <a:rPr lang="en-US" dirty="0" smtClean="0"/>
              <a:t>Implement controls like paper trails and procedures that keep them honest</a:t>
            </a:r>
          </a:p>
        </p:txBody>
      </p:sp>
      <p:pic>
        <p:nvPicPr>
          <p:cNvPr id="5" name="Picture 4" descr="ishot-16.jpg"/>
          <p:cNvPicPr>
            <a:picLocks noChangeAspect="1"/>
          </p:cNvPicPr>
          <p:nvPr/>
        </p:nvPicPr>
        <p:blipFill>
          <a:blip r:embed="rId3"/>
          <a:stretch>
            <a:fillRect/>
          </a:stretch>
        </p:blipFill>
        <p:spPr>
          <a:xfrm>
            <a:off x="3148755" y="3343663"/>
            <a:ext cx="2951742" cy="2334384"/>
          </a:xfrm>
          <a:prstGeom prst="rect">
            <a:avLst/>
          </a:prstGeom>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5"/>
            <a:ext cx="8042276" cy="2760477"/>
          </a:xfrm>
        </p:spPr>
        <p:txBody>
          <a:bodyPr/>
          <a:lstStyle/>
          <a:p>
            <a:r>
              <a:rPr lang="en-US" dirty="0" smtClean="0"/>
              <a:t>Achieve All Three and You Will Never Have A Security Problem</a:t>
            </a:r>
            <a:endParaRPr lang="en-US" dirty="0"/>
          </a:p>
        </p:txBody>
      </p:sp>
      <p:pic>
        <p:nvPicPr>
          <p:cNvPr id="4" name="Picture 3"/>
          <p:cNvPicPr>
            <a:picLocks noChangeAspect="1"/>
          </p:cNvPicPr>
          <p:nvPr/>
        </p:nvPicPr>
        <p:blipFill>
          <a:blip r:embed="rId3"/>
          <a:stretch>
            <a:fillRect/>
          </a:stretch>
        </p:blipFill>
        <p:spPr>
          <a:xfrm>
            <a:off x="3589080" y="3355114"/>
            <a:ext cx="2499671" cy="2176756"/>
          </a:xfrm>
          <a:prstGeom prst="rect">
            <a:avLst/>
          </a:prstGeom>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983783" y="107575"/>
            <a:ext cx="4607768" cy="5319682"/>
          </a:xfrm>
        </p:spPr>
        <p:txBody>
          <a:bodyPr/>
          <a:lstStyle/>
          <a:p>
            <a:r>
              <a:rPr lang="en-US" dirty="0" smtClean="0"/>
              <a:t>Everything We Do Should Work To Achieve One Or More of These Elements</a:t>
            </a:r>
            <a:endParaRPr lang="en-US" dirty="0"/>
          </a:p>
        </p:txBody>
      </p:sp>
      <p:pic>
        <p:nvPicPr>
          <p:cNvPr id="4" name="Picture 3"/>
          <p:cNvPicPr>
            <a:picLocks noChangeAspect="1"/>
          </p:cNvPicPr>
          <p:nvPr/>
        </p:nvPicPr>
        <p:blipFill>
          <a:blip r:embed="rId2"/>
          <a:stretch>
            <a:fillRect/>
          </a:stretch>
        </p:blipFill>
        <p:spPr>
          <a:xfrm>
            <a:off x="680999" y="1558298"/>
            <a:ext cx="2989650" cy="3868959"/>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a:t>
            </a:r>
            <a:endParaRPr lang="en-US" dirty="0"/>
          </a:p>
        </p:txBody>
      </p:sp>
      <p:sp>
        <p:nvSpPr>
          <p:cNvPr id="3" name="Content Placeholder 2"/>
          <p:cNvSpPr>
            <a:spLocks noGrp="1"/>
          </p:cNvSpPr>
          <p:nvPr>
            <p:ph idx="1"/>
          </p:nvPr>
        </p:nvSpPr>
        <p:spPr/>
        <p:txBody>
          <a:bodyPr/>
          <a:lstStyle/>
          <a:p>
            <a:r>
              <a:rPr lang="en-US" dirty="0" smtClean="0"/>
              <a:t>People can be used to control access, control the flow of property and to keep honest employees honest.</a:t>
            </a:r>
            <a:endParaRPr lang="en-US" dirty="0"/>
          </a:p>
        </p:txBody>
      </p:sp>
      <p:pic>
        <p:nvPicPr>
          <p:cNvPr id="4" name="Picture 3"/>
          <p:cNvPicPr>
            <a:picLocks noChangeAspect="1"/>
          </p:cNvPicPr>
          <p:nvPr/>
        </p:nvPicPr>
        <p:blipFill>
          <a:blip r:embed="rId2"/>
          <a:stretch>
            <a:fillRect/>
          </a:stretch>
        </p:blipFill>
        <p:spPr>
          <a:xfrm>
            <a:off x="3051716" y="3041698"/>
            <a:ext cx="2655581" cy="2524720"/>
          </a:xfrm>
          <a:prstGeom prst="rect">
            <a:avLst/>
          </a:prstGeom>
        </p:spPr>
      </p:pic>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Alarms</a:t>
            </a:r>
            <a:endParaRPr lang="en-US" dirty="0"/>
          </a:p>
        </p:txBody>
      </p:sp>
      <p:sp>
        <p:nvSpPr>
          <p:cNvPr id="3" name="Content Placeholder 2"/>
          <p:cNvSpPr>
            <a:spLocks noGrp="1"/>
          </p:cNvSpPr>
          <p:nvPr>
            <p:ph idx="1"/>
          </p:nvPr>
        </p:nvSpPr>
        <p:spPr/>
        <p:txBody>
          <a:bodyPr/>
          <a:lstStyle/>
          <a:p>
            <a:r>
              <a:rPr lang="en-US" dirty="0" smtClean="0"/>
              <a:t>Alarms can be used to control access, control the flow of property and to keep honest employees honest.</a:t>
            </a:r>
            <a:endParaRPr lang="en-US" dirty="0"/>
          </a:p>
        </p:txBody>
      </p:sp>
      <p:pic>
        <p:nvPicPr>
          <p:cNvPr id="4" name="Picture 3" descr="proxpro_with_keypad1.jpg"/>
          <p:cNvPicPr>
            <a:picLocks noChangeAspect="1"/>
          </p:cNvPicPr>
          <p:nvPr/>
        </p:nvPicPr>
        <p:blipFill>
          <a:blip r:embed="rId2"/>
          <a:stretch>
            <a:fillRect/>
          </a:stretch>
        </p:blipFill>
        <p:spPr>
          <a:xfrm>
            <a:off x="3603437" y="2954860"/>
            <a:ext cx="1911233" cy="2015754"/>
          </a:xfrm>
          <a:prstGeom prst="rect">
            <a:avLst/>
          </a:prstGeom>
        </p:spPr>
      </p:pic>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Locks</a:t>
            </a:r>
            <a:endParaRPr lang="en-US" dirty="0"/>
          </a:p>
        </p:txBody>
      </p:sp>
      <p:sp>
        <p:nvSpPr>
          <p:cNvPr id="3" name="Content Placeholder 2"/>
          <p:cNvSpPr>
            <a:spLocks noGrp="1"/>
          </p:cNvSpPr>
          <p:nvPr>
            <p:ph idx="1"/>
          </p:nvPr>
        </p:nvSpPr>
        <p:spPr/>
        <p:txBody>
          <a:bodyPr/>
          <a:lstStyle/>
          <a:p>
            <a:r>
              <a:rPr lang="en-US" dirty="0" smtClean="0"/>
              <a:t>Locks control access, control the flow of property and to keep honest employees honest.</a:t>
            </a:r>
            <a:endParaRPr lang="en-US" dirty="0"/>
          </a:p>
        </p:txBody>
      </p:sp>
      <p:pic>
        <p:nvPicPr>
          <p:cNvPr id="4" name="Picture 3"/>
          <p:cNvPicPr>
            <a:picLocks noChangeAspect="1"/>
          </p:cNvPicPr>
          <p:nvPr/>
        </p:nvPicPr>
        <p:blipFill>
          <a:blip r:embed="rId2"/>
          <a:stretch>
            <a:fillRect/>
          </a:stretch>
        </p:blipFill>
        <p:spPr>
          <a:xfrm>
            <a:off x="2616806" y="2852716"/>
            <a:ext cx="4237390" cy="1530837"/>
          </a:xfrm>
          <a:prstGeom prst="rect">
            <a:avLst/>
          </a:prstGeom>
        </p:spPr>
      </p:pic>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Policies and Procedures</a:t>
            </a:r>
            <a:endParaRPr lang="en-US" dirty="0"/>
          </a:p>
        </p:txBody>
      </p:sp>
      <p:sp>
        <p:nvSpPr>
          <p:cNvPr id="3" name="Content Placeholder 2"/>
          <p:cNvSpPr>
            <a:spLocks noGrp="1"/>
          </p:cNvSpPr>
          <p:nvPr>
            <p:ph idx="1"/>
          </p:nvPr>
        </p:nvSpPr>
        <p:spPr/>
        <p:txBody>
          <a:bodyPr/>
          <a:lstStyle/>
          <a:p>
            <a:r>
              <a:rPr lang="en-US" dirty="0" smtClean="0"/>
              <a:t>Policies and procedures provide security rules.</a:t>
            </a:r>
          </a:p>
          <a:p>
            <a:r>
              <a:rPr lang="en-US" dirty="0" smtClean="0"/>
              <a:t>They define how things should be done.</a:t>
            </a:r>
          </a:p>
          <a:p>
            <a:r>
              <a:rPr lang="en-US" dirty="0" smtClean="0"/>
              <a:t>They serve the needs of all three elements of museum security.</a:t>
            </a:r>
            <a:endParaRPr lang="en-US" dirty="0"/>
          </a:p>
        </p:txBody>
      </p:sp>
      <p:pic>
        <p:nvPicPr>
          <p:cNvPr id="4" name="Picture 3"/>
          <p:cNvPicPr>
            <a:picLocks noChangeAspect="1"/>
          </p:cNvPicPr>
          <p:nvPr/>
        </p:nvPicPr>
        <p:blipFill>
          <a:blip r:embed="rId2"/>
          <a:stretch>
            <a:fillRect/>
          </a:stretch>
        </p:blipFill>
        <p:spPr>
          <a:xfrm>
            <a:off x="3556212" y="3840147"/>
            <a:ext cx="2358575" cy="1825133"/>
          </a:xfrm>
          <a:prstGeom prst="rect">
            <a:avLst/>
          </a:prstGeom>
        </p:spPr>
      </p:pic>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870403"/>
            <a:ext cx="8042276" cy="1412623"/>
          </a:xfrm>
        </p:spPr>
        <p:txBody>
          <a:bodyPr/>
          <a:lstStyle/>
          <a:p>
            <a:r>
              <a:rPr lang="en-US" dirty="0" smtClean="0"/>
              <a:t>Every Museum Security Program Needs:</a:t>
            </a:r>
            <a:endParaRPr lang="en-US" dirty="0"/>
          </a:p>
        </p:txBody>
      </p:sp>
      <p:sp>
        <p:nvSpPr>
          <p:cNvPr id="3" name="Content Placeholder 2"/>
          <p:cNvSpPr>
            <a:spLocks noGrp="1"/>
          </p:cNvSpPr>
          <p:nvPr>
            <p:ph idx="1"/>
          </p:nvPr>
        </p:nvSpPr>
        <p:spPr>
          <a:xfrm>
            <a:off x="549275" y="3053549"/>
            <a:ext cx="8042276" cy="2890051"/>
          </a:xfrm>
        </p:spPr>
        <p:txBody>
          <a:bodyPr/>
          <a:lstStyle/>
          <a:p>
            <a:r>
              <a:rPr lang="en-US" dirty="0" smtClean="0"/>
              <a:t>People to implement it.</a:t>
            </a:r>
          </a:p>
          <a:p>
            <a:r>
              <a:rPr lang="en-US" dirty="0" smtClean="0"/>
              <a:t>A burglar alarm system.</a:t>
            </a:r>
          </a:p>
          <a:p>
            <a:r>
              <a:rPr lang="en-US" dirty="0" smtClean="0"/>
              <a:t>A fire alarm and detection system.</a:t>
            </a:r>
          </a:p>
          <a:p>
            <a:r>
              <a:rPr lang="en-US" dirty="0" smtClean="0"/>
              <a:t>Policies and procedures.</a:t>
            </a:r>
          </a:p>
          <a:p>
            <a:pPr>
              <a:buFont typeface="Arial"/>
              <a:buChar char="•"/>
            </a:pPr>
            <a:endParaRPr lang="en-US" dirty="0" smtClean="0"/>
          </a:p>
          <a:p>
            <a:pPr>
              <a:buNone/>
            </a:pPr>
            <a:endParaRPr lang="en-US" dirty="0" smtClean="0"/>
          </a:p>
          <a:p>
            <a:endParaRPr lang="en-US" dirty="0"/>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Not To Do . . .</a:t>
            </a:r>
            <a:endParaRPr lang="en-US" dirty="0"/>
          </a:p>
        </p:txBody>
      </p:sp>
      <p:sp>
        <p:nvSpPr>
          <p:cNvPr id="3" name="Content Placeholder 2"/>
          <p:cNvSpPr>
            <a:spLocks noGrp="1"/>
          </p:cNvSpPr>
          <p:nvPr>
            <p:ph idx="1"/>
          </p:nvPr>
        </p:nvSpPr>
        <p:spPr/>
        <p:txBody>
          <a:bodyPr/>
          <a:lstStyle/>
          <a:p>
            <a:r>
              <a:rPr lang="en-US" dirty="0" smtClean="0"/>
              <a:t>If you send a guard on an errand, this important resource is not being used to control access, to control the movement of property or to keep employees honest.</a:t>
            </a:r>
          </a:p>
          <a:p>
            <a:r>
              <a:rPr lang="en-US" dirty="0" smtClean="0"/>
              <a:t>All of your resources must be deployed properly.</a:t>
            </a:r>
            <a:endParaRPr lang="en-US" dirty="0"/>
          </a:p>
        </p:txBody>
      </p:sp>
    </p:spTree>
  </p:cSld>
  <p:clrMapOvr>
    <a:masterClrMapping/>
  </p:clrMapOvr>
  <p:transition>
    <p:wipe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Important Are Policies?</a:t>
            </a:r>
            <a:endParaRPr lang="en-US" dirty="0"/>
          </a:p>
        </p:txBody>
      </p:sp>
      <p:sp>
        <p:nvSpPr>
          <p:cNvPr id="3" name="Content Placeholder 2"/>
          <p:cNvSpPr>
            <a:spLocks noGrp="1"/>
          </p:cNvSpPr>
          <p:nvPr>
            <p:ph idx="1"/>
          </p:nvPr>
        </p:nvSpPr>
        <p:spPr/>
        <p:txBody>
          <a:bodyPr/>
          <a:lstStyle/>
          <a:p>
            <a:r>
              <a:rPr lang="en-US" dirty="0" smtClean="0"/>
              <a:t>A museum security department policy manual is a collection of policies that define how you do various things that bring you security.</a:t>
            </a:r>
          </a:p>
          <a:p>
            <a:r>
              <a:rPr lang="en-US" dirty="0" smtClean="0"/>
              <a:t>The policies instruct your security people not your staff. But they are based on the institution’s agreed upon policies.</a:t>
            </a:r>
          </a:p>
          <a:p>
            <a:r>
              <a:rPr lang="en-US" dirty="0" smtClean="0"/>
              <a:t>Collectively, your policy manual comprises your total “Security Program”.</a:t>
            </a:r>
          </a:p>
          <a:p>
            <a:r>
              <a:rPr lang="en-US" dirty="0" smtClean="0"/>
              <a:t>It enables an observer to see your total program.</a:t>
            </a:r>
            <a:endParaRPr lang="en-US" dirty="0"/>
          </a:p>
        </p:txBody>
      </p:sp>
    </p:spTree>
  </p:cSld>
  <p:clrMapOvr>
    <a:masterClrMapping/>
  </p:clrMapOvr>
  <p:transition>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96066"/>
            <a:ext cx="8042276" cy="1451292"/>
          </a:xfrm>
        </p:spPr>
        <p:txBody>
          <a:bodyPr/>
          <a:lstStyle/>
          <a:p>
            <a:r>
              <a:rPr lang="en-US" dirty="0" smtClean="0"/>
              <a:t>What Good Practices </a:t>
            </a:r>
            <a:br>
              <a:rPr lang="en-US" dirty="0" smtClean="0"/>
            </a:br>
            <a:r>
              <a:rPr lang="en-US" dirty="0" smtClean="0"/>
              <a:t>Help Security</a:t>
            </a:r>
            <a:endParaRPr lang="en-US" dirty="0"/>
          </a:p>
        </p:txBody>
      </p:sp>
      <p:sp>
        <p:nvSpPr>
          <p:cNvPr id="3" name="Content Placeholder 2"/>
          <p:cNvSpPr>
            <a:spLocks noGrp="1"/>
          </p:cNvSpPr>
          <p:nvPr>
            <p:ph idx="1"/>
          </p:nvPr>
        </p:nvSpPr>
        <p:spPr>
          <a:xfrm>
            <a:off x="549275" y="2384265"/>
            <a:ext cx="8042276" cy="3559336"/>
          </a:xfrm>
        </p:spPr>
        <p:txBody>
          <a:bodyPr>
            <a:normAutofit fontScale="92500" lnSpcReduction="10000"/>
          </a:bodyPr>
          <a:lstStyle/>
          <a:p>
            <a:r>
              <a:rPr lang="en-US" dirty="0" smtClean="0"/>
              <a:t>Opening and Closing Procedures</a:t>
            </a:r>
          </a:p>
          <a:p>
            <a:pPr lvl="1"/>
            <a:r>
              <a:rPr lang="en-US" dirty="0" smtClean="0"/>
              <a:t>Be consistent. Follow these procedures daily</a:t>
            </a:r>
          </a:p>
          <a:p>
            <a:pPr lvl="1"/>
            <a:r>
              <a:rPr lang="en-US" dirty="0" smtClean="0"/>
              <a:t>Use a checklist to assure consistent implementation</a:t>
            </a:r>
          </a:p>
          <a:p>
            <a:pPr lvl="1"/>
            <a:r>
              <a:rPr lang="en-US" dirty="0" smtClean="0"/>
              <a:t>Require that each item on the checklist be completed every day.</a:t>
            </a:r>
          </a:p>
          <a:p>
            <a:pPr lvl="1"/>
            <a:r>
              <a:rPr lang="en-US" dirty="0" smtClean="0"/>
              <a:t>Inspect all collections. </a:t>
            </a:r>
          </a:p>
          <a:p>
            <a:pPr lvl="1"/>
            <a:r>
              <a:rPr lang="en-US" dirty="0" smtClean="0"/>
              <a:t>Walk test the alarm system</a:t>
            </a:r>
          </a:p>
          <a:p>
            <a:pPr lvl="1"/>
            <a:r>
              <a:rPr lang="en-US" dirty="0" smtClean="0"/>
              <a:t>Take note of problems noted</a:t>
            </a:r>
          </a:p>
          <a:p>
            <a:pPr lvl="1"/>
            <a:r>
              <a:rPr lang="en-US" dirty="0" smtClean="0"/>
              <a:t>Make a formal report of major problems.</a:t>
            </a:r>
          </a:p>
          <a:p>
            <a:pPr lvl="1"/>
            <a:r>
              <a:rPr lang="en-US" dirty="0" smtClean="0"/>
              <a:t>Fix pressing problems before everyone goes home.</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96066"/>
            <a:ext cx="8042276" cy="1451292"/>
          </a:xfrm>
        </p:spPr>
        <p:txBody>
          <a:bodyPr/>
          <a:lstStyle/>
          <a:p>
            <a:r>
              <a:rPr lang="en-US" dirty="0" smtClean="0"/>
              <a:t>What Good Practices </a:t>
            </a:r>
            <a:br>
              <a:rPr lang="en-US" dirty="0" smtClean="0"/>
            </a:br>
            <a:r>
              <a:rPr lang="en-US" dirty="0" smtClean="0"/>
              <a:t>Help Security</a:t>
            </a:r>
            <a:endParaRPr lang="en-US" dirty="0"/>
          </a:p>
        </p:txBody>
      </p:sp>
      <p:sp>
        <p:nvSpPr>
          <p:cNvPr id="3" name="Content Placeholder 2"/>
          <p:cNvSpPr>
            <a:spLocks noGrp="1"/>
          </p:cNvSpPr>
          <p:nvPr>
            <p:ph idx="1"/>
          </p:nvPr>
        </p:nvSpPr>
        <p:spPr>
          <a:xfrm>
            <a:off x="549275" y="2384265"/>
            <a:ext cx="8042276" cy="3559336"/>
          </a:xfrm>
        </p:spPr>
        <p:txBody>
          <a:bodyPr>
            <a:normAutofit/>
          </a:bodyPr>
          <a:lstStyle/>
          <a:p>
            <a:r>
              <a:rPr lang="en-US" dirty="0" smtClean="0"/>
              <a:t>Maintain good exterior lighting. Lighting is a deterrent to crime.</a:t>
            </a:r>
          </a:p>
          <a:p>
            <a:r>
              <a:rPr lang="en-US" dirty="0" smtClean="0"/>
              <a:t>Keep vegetation down around the building to preserve sight lines for patrolling police.</a:t>
            </a:r>
          </a:p>
          <a:p>
            <a:r>
              <a:rPr lang="en-US" dirty="0" smtClean="0"/>
              <a:t>Engage the neighbors as extra security eyes.</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96066"/>
            <a:ext cx="8042276" cy="1451292"/>
          </a:xfrm>
        </p:spPr>
        <p:txBody>
          <a:bodyPr/>
          <a:lstStyle/>
          <a:p>
            <a:r>
              <a:rPr lang="en-US" dirty="0" smtClean="0"/>
              <a:t>What Good Practices </a:t>
            </a:r>
            <a:br>
              <a:rPr lang="en-US" dirty="0" smtClean="0"/>
            </a:br>
            <a:r>
              <a:rPr lang="en-US" dirty="0" smtClean="0"/>
              <a:t>Help Security</a:t>
            </a:r>
            <a:endParaRPr lang="en-US" dirty="0"/>
          </a:p>
        </p:txBody>
      </p:sp>
      <p:sp>
        <p:nvSpPr>
          <p:cNvPr id="3" name="Content Placeholder 2"/>
          <p:cNvSpPr>
            <a:spLocks noGrp="1"/>
          </p:cNvSpPr>
          <p:nvPr>
            <p:ph idx="1"/>
          </p:nvPr>
        </p:nvSpPr>
        <p:spPr>
          <a:xfrm>
            <a:off x="549275" y="2384265"/>
            <a:ext cx="8042276" cy="3559336"/>
          </a:xfrm>
        </p:spPr>
        <p:txBody>
          <a:bodyPr>
            <a:normAutofit/>
          </a:bodyPr>
          <a:lstStyle/>
          <a:p>
            <a:r>
              <a:rPr lang="en-US" dirty="0" smtClean="0"/>
              <a:t>Know who has keys to your locks. If you don’t know, then re-key your locks.</a:t>
            </a:r>
          </a:p>
          <a:p>
            <a:r>
              <a:rPr lang="en-US" dirty="0" smtClean="0"/>
              <a:t>Maintain key control records.</a:t>
            </a:r>
          </a:p>
          <a:p>
            <a:r>
              <a:rPr lang="en-US" dirty="0" smtClean="0"/>
              <a:t>Retrieve keys from EVERY former employee or re-key if you don’t</a:t>
            </a:r>
          </a:p>
          <a:p>
            <a:r>
              <a:rPr lang="en-US" dirty="0" smtClean="0"/>
              <a:t>Use only proprietary keyways (copies of keys can’t be made locally without your approval.)</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96066"/>
            <a:ext cx="8042276" cy="1451292"/>
          </a:xfrm>
        </p:spPr>
        <p:txBody>
          <a:bodyPr/>
          <a:lstStyle/>
          <a:p>
            <a:r>
              <a:rPr lang="en-US" dirty="0" smtClean="0"/>
              <a:t>What Good Practices </a:t>
            </a:r>
            <a:br>
              <a:rPr lang="en-US" dirty="0" smtClean="0"/>
            </a:br>
            <a:r>
              <a:rPr lang="en-US" dirty="0" smtClean="0"/>
              <a:t>Help Security</a:t>
            </a:r>
            <a:endParaRPr lang="en-US" dirty="0"/>
          </a:p>
        </p:txBody>
      </p:sp>
      <p:sp>
        <p:nvSpPr>
          <p:cNvPr id="3" name="Content Placeholder 2"/>
          <p:cNvSpPr>
            <a:spLocks noGrp="1"/>
          </p:cNvSpPr>
          <p:nvPr>
            <p:ph idx="1"/>
          </p:nvPr>
        </p:nvSpPr>
        <p:spPr>
          <a:xfrm>
            <a:off x="549275" y="2384265"/>
            <a:ext cx="8042276" cy="3559336"/>
          </a:xfrm>
        </p:spPr>
        <p:txBody>
          <a:bodyPr>
            <a:normAutofit/>
          </a:bodyPr>
          <a:lstStyle/>
          <a:p>
            <a:r>
              <a:rPr lang="en-US" dirty="0" smtClean="0"/>
              <a:t>Issue keys only to those who need them.</a:t>
            </a:r>
          </a:p>
          <a:p>
            <a:r>
              <a:rPr lang="en-US" dirty="0" smtClean="0"/>
              <a:t>Stress the importance of protecting your keys and reporting them lost immediately upon being lost.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96066"/>
            <a:ext cx="8042276" cy="1451292"/>
          </a:xfrm>
        </p:spPr>
        <p:txBody>
          <a:bodyPr/>
          <a:lstStyle/>
          <a:p>
            <a:r>
              <a:rPr lang="en-US" dirty="0" smtClean="0"/>
              <a:t>What Good Practices </a:t>
            </a:r>
            <a:br>
              <a:rPr lang="en-US" dirty="0" smtClean="0"/>
            </a:br>
            <a:r>
              <a:rPr lang="en-US" dirty="0" smtClean="0"/>
              <a:t>Help Security</a:t>
            </a:r>
            <a:endParaRPr lang="en-US" dirty="0"/>
          </a:p>
        </p:txBody>
      </p:sp>
      <p:sp>
        <p:nvSpPr>
          <p:cNvPr id="3" name="Content Placeholder 2"/>
          <p:cNvSpPr>
            <a:spLocks noGrp="1"/>
          </p:cNvSpPr>
          <p:nvPr>
            <p:ph idx="1"/>
          </p:nvPr>
        </p:nvSpPr>
        <p:spPr>
          <a:xfrm>
            <a:off x="549275" y="2384265"/>
            <a:ext cx="8042276" cy="3559336"/>
          </a:xfrm>
        </p:spPr>
        <p:txBody>
          <a:bodyPr>
            <a:normAutofit lnSpcReduction="10000"/>
          </a:bodyPr>
          <a:lstStyle/>
          <a:p>
            <a:r>
              <a:rPr lang="en-US" dirty="0" smtClean="0"/>
              <a:t>Who can turn your alarm system on and off?</a:t>
            </a:r>
          </a:p>
          <a:p>
            <a:r>
              <a:rPr lang="en-US" dirty="0" smtClean="0"/>
              <a:t>Do people with alarm codes really need them?</a:t>
            </a:r>
          </a:p>
          <a:p>
            <a:r>
              <a:rPr lang="en-US" dirty="0" smtClean="0"/>
              <a:t>Does more than one person share an alarm code?</a:t>
            </a:r>
          </a:p>
          <a:p>
            <a:r>
              <a:rPr lang="en-US" dirty="0" smtClean="0"/>
              <a:t>Do you program people out of the system when they leave your employment?</a:t>
            </a:r>
          </a:p>
          <a:p>
            <a:r>
              <a:rPr lang="en-US" dirty="0" smtClean="0"/>
              <a:t>Do you give alarm codes to volunteers or contractors like cleaners? Good grief, why?</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96066"/>
            <a:ext cx="8042276" cy="1451292"/>
          </a:xfrm>
        </p:spPr>
        <p:txBody>
          <a:bodyPr/>
          <a:lstStyle/>
          <a:p>
            <a:r>
              <a:rPr lang="en-US" dirty="0" smtClean="0"/>
              <a:t>What Good Practices </a:t>
            </a:r>
            <a:br>
              <a:rPr lang="en-US" dirty="0" smtClean="0"/>
            </a:br>
            <a:r>
              <a:rPr lang="en-US" dirty="0" smtClean="0"/>
              <a:t>Help Security</a:t>
            </a:r>
            <a:endParaRPr lang="en-US" dirty="0"/>
          </a:p>
        </p:txBody>
      </p:sp>
      <p:sp>
        <p:nvSpPr>
          <p:cNvPr id="3" name="Content Placeholder 2"/>
          <p:cNvSpPr>
            <a:spLocks noGrp="1"/>
          </p:cNvSpPr>
          <p:nvPr>
            <p:ph idx="1"/>
          </p:nvPr>
        </p:nvSpPr>
        <p:spPr>
          <a:xfrm>
            <a:off x="549275" y="2384265"/>
            <a:ext cx="8042276" cy="3559336"/>
          </a:xfrm>
        </p:spPr>
        <p:txBody>
          <a:bodyPr>
            <a:normAutofit/>
          </a:bodyPr>
          <a:lstStyle/>
          <a:p>
            <a:r>
              <a:rPr lang="en-US" dirty="0" smtClean="0"/>
              <a:t>Think in advance about everything that could happen from a theft to a lost child and plan out your response. </a:t>
            </a:r>
          </a:p>
          <a:p>
            <a:r>
              <a:rPr lang="en-US" dirty="0" smtClean="0"/>
              <a:t>Deal quickly and effectively with all adverse incidents.</a:t>
            </a:r>
          </a:p>
          <a:p>
            <a:r>
              <a:rPr lang="en-US" dirty="0" smtClean="0"/>
              <a:t>Never over react to incidents. Keep a reserve to maintain security if the incident turns out to be a diversion.</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Can Do It!</a:t>
            </a:r>
            <a:endParaRPr lang="en-US" dirty="0"/>
          </a:p>
        </p:txBody>
      </p:sp>
      <p:sp>
        <p:nvSpPr>
          <p:cNvPr id="3" name="Content Placeholder 2"/>
          <p:cNvSpPr>
            <a:spLocks noGrp="1"/>
          </p:cNvSpPr>
          <p:nvPr>
            <p:ph idx="1"/>
          </p:nvPr>
        </p:nvSpPr>
        <p:spPr/>
        <p:txBody>
          <a:bodyPr/>
          <a:lstStyle/>
          <a:p>
            <a:r>
              <a:rPr lang="en-US" dirty="0" smtClean="0"/>
              <a:t>You can have a good museum security program.</a:t>
            </a:r>
          </a:p>
          <a:p>
            <a:r>
              <a:rPr lang="en-US" dirty="0" smtClean="0"/>
              <a:t>Define your policies and put them in a manual format.</a:t>
            </a:r>
          </a:p>
          <a:p>
            <a:r>
              <a:rPr lang="en-US" dirty="0" smtClean="0"/>
              <a:t>Train, instruct and deploy your people and get them to commit to seeing security and fire protection as part of their jobs.</a:t>
            </a:r>
          </a:p>
          <a:p>
            <a:r>
              <a:rPr lang="en-US" dirty="0" smtClean="0"/>
              <a:t>Provide quality alarm systems.</a:t>
            </a:r>
          </a:p>
          <a:p>
            <a:r>
              <a:rPr lang="en-US" dirty="0" smtClean="0"/>
              <a:t>Follow good practices: lock doors, etc.           </a:t>
            </a:r>
            <a:endParaRPr lang="en-US" dirty="0"/>
          </a:p>
        </p:txBody>
      </p:sp>
    </p:spTree>
  </p:cSld>
  <p:clrMapOvr>
    <a:masterClrMapping/>
  </p:clrMapOvr>
  <p:transition>
    <p:pull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5"/>
            <a:ext cx="8042276" cy="2153781"/>
          </a:xfrm>
        </p:spPr>
        <p:txBody>
          <a:bodyPr/>
          <a:lstStyle/>
          <a:p>
            <a:r>
              <a:rPr lang="en-US" dirty="0" smtClean="0"/>
              <a:t>Security is Everyone’s Business</a:t>
            </a:r>
            <a:endParaRPr lang="en-US" dirty="0"/>
          </a:p>
        </p:txBody>
      </p:sp>
      <p:sp>
        <p:nvSpPr>
          <p:cNvPr id="3" name="Content Placeholder 2"/>
          <p:cNvSpPr>
            <a:spLocks noGrp="1"/>
          </p:cNvSpPr>
          <p:nvPr>
            <p:ph idx="1"/>
          </p:nvPr>
        </p:nvSpPr>
        <p:spPr>
          <a:xfrm>
            <a:off x="549275" y="2487493"/>
            <a:ext cx="8042276" cy="3456108"/>
          </a:xfrm>
        </p:spPr>
        <p:txBody>
          <a:bodyPr/>
          <a:lstStyle/>
          <a:p>
            <a:r>
              <a:rPr lang="en-US" dirty="0" smtClean="0"/>
              <a:t>But do your employees know this?</a:t>
            </a:r>
            <a:endParaRPr lang="en-US" dirty="0"/>
          </a:p>
        </p:txBody>
      </p:sp>
      <p:pic>
        <p:nvPicPr>
          <p:cNvPr id="4" name="Picture 3"/>
          <p:cNvPicPr>
            <a:picLocks noChangeAspect="1"/>
          </p:cNvPicPr>
          <p:nvPr/>
        </p:nvPicPr>
        <p:blipFill>
          <a:blip r:embed="rId3"/>
          <a:stretch>
            <a:fillRect/>
          </a:stretch>
        </p:blipFill>
        <p:spPr>
          <a:xfrm>
            <a:off x="3434436" y="3183441"/>
            <a:ext cx="2410765" cy="3119813"/>
          </a:xfrm>
          <a:prstGeom prst="rect">
            <a:avLst/>
          </a:prstGeom>
        </p:spPr>
      </p:pic>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Who’s in charge?</a:t>
            </a:r>
            <a:endParaRPr lang="en-US" dirty="0"/>
          </a:p>
        </p:txBody>
      </p:sp>
      <p:sp>
        <p:nvSpPr>
          <p:cNvPr id="3" name="Content Placeholder 2"/>
          <p:cNvSpPr>
            <a:spLocks noGrp="1"/>
          </p:cNvSpPr>
          <p:nvPr>
            <p:ph idx="1"/>
          </p:nvPr>
        </p:nvSpPr>
        <p:spPr>
          <a:xfrm>
            <a:off x="549275" y="1600201"/>
            <a:ext cx="8042276" cy="1538962"/>
          </a:xfrm>
        </p:spPr>
        <p:txBody>
          <a:bodyPr/>
          <a:lstStyle/>
          <a:p>
            <a:r>
              <a:rPr lang="en-US" dirty="0" smtClean="0"/>
              <a:t>Someone must be officially in charge of security.</a:t>
            </a:r>
          </a:p>
          <a:p>
            <a:r>
              <a:rPr lang="en-US" dirty="0" smtClean="0"/>
              <a:t>This person must advocate for security and take blame when it fails. </a:t>
            </a:r>
          </a:p>
          <a:p>
            <a:endParaRPr lang="en-US" dirty="0"/>
          </a:p>
        </p:txBody>
      </p:sp>
      <p:pic>
        <p:nvPicPr>
          <p:cNvPr id="4" name="Picture 3"/>
          <p:cNvPicPr>
            <a:picLocks noChangeAspect="1"/>
          </p:cNvPicPr>
          <p:nvPr/>
        </p:nvPicPr>
        <p:blipFill>
          <a:blip r:embed="rId3"/>
          <a:stretch>
            <a:fillRect/>
          </a:stretch>
        </p:blipFill>
        <p:spPr>
          <a:xfrm>
            <a:off x="2721183" y="3382694"/>
            <a:ext cx="3802480" cy="2745727"/>
          </a:xfrm>
          <a:prstGeom prst="rect">
            <a:avLst/>
          </a:prstGeom>
        </p:spPr>
      </p:pic>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a:t>
            </a:r>
            <a:endParaRPr lang="en-US" dirty="0"/>
          </a:p>
        </p:txBody>
      </p:sp>
      <p:sp>
        <p:nvSpPr>
          <p:cNvPr id="3" name="Content Placeholder 2"/>
          <p:cNvSpPr>
            <a:spLocks noGrp="1"/>
          </p:cNvSpPr>
          <p:nvPr>
            <p:ph idx="1"/>
          </p:nvPr>
        </p:nvSpPr>
        <p:spPr/>
        <p:txBody>
          <a:bodyPr/>
          <a:lstStyle/>
          <a:p>
            <a:r>
              <a:rPr lang="en-US" dirty="0" smtClean="0"/>
              <a:t>This module prepared by Steve Keller, </a:t>
            </a:r>
            <a:r>
              <a:rPr lang="en-US" dirty="0" smtClean="0"/>
              <a:t>CPP and Peggy Schaller</a:t>
            </a:r>
          </a:p>
          <a:p>
            <a:r>
              <a:rPr lang="en-US" dirty="0" smtClean="0"/>
              <a:t>Copyright by the MASC. All Rights Reserved. May not be used for commercial purposes or part of any “for fee” training program.</a:t>
            </a:r>
            <a:endParaRPr lang="en-US" dirty="0"/>
          </a:p>
        </p:txBody>
      </p:sp>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2660595"/>
          </a:xfrm>
        </p:spPr>
        <p:txBody>
          <a:bodyPr/>
          <a:lstStyle/>
          <a:p>
            <a:r>
              <a:rPr lang="en-US" dirty="0" smtClean="0"/>
              <a:t>The Security Program </a:t>
            </a:r>
            <a:br>
              <a:rPr lang="en-US" dirty="0" smtClean="0"/>
            </a:br>
            <a:r>
              <a:rPr lang="en-US" dirty="0" smtClean="0"/>
              <a:t>Must Be Formal and Documented</a:t>
            </a:r>
            <a:endParaRPr lang="en-US" dirty="0"/>
          </a:p>
        </p:txBody>
      </p:sp>
      <p:sp>
        <p:nvSpPr>
          <p:cNvPr id="3" name="Content Placeholder 2"/>
          <p:cNvSpPr>
            <a:spLocks noGrp="1"/>
          </p:cNvSpPr>
          <p:nvPr>
            <p:ph idx="1"/>
          </p:nvPr>
        </p:nvSpPr>
        <p:spPr>
          <a:xfrm>
            <a:off x="549275" y="3181969"/>
            <a:ext cx="8042276" cy="2761631"/>
          </a:xfrm>
        </p:spPr>
        <p:txBody>
          <a:bodyPr/>
          <a:lstStyle/>
          <a:p>
            <a:r>
              <a:rPr lang="en-US" dirty="0" smtClean="0"/>
              <a:t>It must be funded and should preferably be a line item in the budget.</a:t>
            </a:r>
          </a:p>
          <a:p>
            <a:r>
              <a:rPr lang="en-US" dirty="0" smtClean="0"/>
              <a:t>Why?</a:t>
            </a:r>
            <a:endParaRPr lang="en-US" dirty="0"/>
          </a:p>
        </p:txBody>
      </p:sp>
      <p:pic>
        <p:nvPicPr>
          <p:cNvPr id="4" name="Picture 3"/>
          <p:cNvPicPr>
            <a:picLocks noChangeAspect="1"/>
          </p:cNvPicPr>
          <p:nvPr/>
        </p:nvPicPr>
        <p:blipFill>
          <a:blip r:embed="rId3"/>
          <a:stretch>
            <a:fillRect/>
          </a:stretch>
        </p:blipFill>
        <p:spPr>
          <a:xfrm>
            <a:off x="3325331" y="4267296"/>
            <a:ext cx="2371248" cy="1902439"/>
          </a:xfrm>
          <a:prstGeom prst="rect">
            <a:avLst/>
          </a:prstGeom>
        </p:spPr>
      </p:pic>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Your Priorities</a:t>
            </a:r>
            <a:endParaRPr lang="en-US" dirty="0"/>
          </a:p>
        </p:txBody>
      </p:sp>
      <p:sp>
        <p:nvSpPr>
          <p:cNvPr id="3" name="Content Placeholder 2"/>
          <p:cNvSpPr>
            <a:spLocks noGrp="1"/>
          </p:cNvSpPr>
          <p:nvPr>
            <p:ph idx="1"/>
          </p:nvPr>
        </p:nvSpPr>
        <p:spPr/>
        <p:txBody>
          <a:bodyPr/>
          <a:lstStyle/>
          <a:p>
            <a:r>
              <a:rPr lang="en-US" dirty="0" smtClean="0"/>
              <a:t>Life Safety must always be your first priority.</a:t>
            </a:r>
          </a:p>
          <a:p>
            <a:pPr lvl="1"/>
            <a:r>
              <a:rPr lang="en-US" dirty="0" smtClean="0"/>
              <a:t>We are concerned for the safety of:</a:t>
            </a:r>
          </a:p>
          <a:p>
            <a:pPr lvl="2"/>
            <a:r>
              <a:rPr lang="en-US" dirty="0" smtClean="0"/>
              <a:t>Staff</a:t>
            </a:r>
          </a:p>
          <a:p>
            <a:pPr lvl="2"/>
            <a:r>
              <a:rPr lang="en-US" dirty="0" smtClean="0"/>
              <a:t>Volunteers and other Affiliates</a:t>
            </a:r>
          </a:p>
          <a:p>
            <a:pPr lvl="2"/>
            <a:r>
              <a:rPr lang="en-US" dirty="0" smtClean="0"/>
              <a:t>Visitors and other building users</a:t>
            </a:r>
          </a:p>
          <a:p>
            <a:pPr lvl="2"/>
            <a:r>
              <a:rPr lang="en-US" dirty="0" smtClean="0"/>
              <a:t>Contractors who work in the facility</a:t>
            </a:r>
            <a:endParaRPr 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Protect Property</a:t>
            </a:r>
            <a:endParaRPr lang="en-US" dirty="0"/>
          </a:p>
        </p:txBody>
      </p:sp>
      <p:sp>
        <p:nvSpPr>
          <p:cNvPr id="3" name="Content Placeholder 2"/>
          <p:cNvSpPr>
            <a:spLocks noGrp="1"/>
          </p:cNvSpPr>
          <p:nvPr>
            <p:ph idx="1"/>
          </p:nvPr>
        </p:nvSpPr>
        <p:spPr/>
        <p:txBody>
          <a:bodyPr/>
          <a:lstStyle/>
          <a:p>
            <a:r>
              <a:rPr lang="en-US" dirty="0" smtClean="0"/>
              <a:t>What property do we protect?</a:t>
            </a:r>
          </a:p>
          <a:p>
            <a:pPr lvl="1"/>
            <a:r>
              <a:rPr lang="en-US" dirty="0" smtClean="0"/>
              <a:t>The museum building</a:t>
            </a:r>
          </a:p>
          <a:p>
            <a:pPr lvl="1"/>
            <a:r>
              <a:rPr lang="en-US" dirty="0" smtClean="0"/>
              <a:t>The grounds</a:t>
            </a:r>
          </a:p>
          <a:p>
            <a:pPr lvl="1"/>
            <a:r>
              <a:rPr lang="en-US" dirty="0" smtClean="0"/>
              <a:t>The collections on display and in storage</a:t>
            </a:r>
          </a:p>
          <a:p>
            <a:pPr lvl="1"/>
            <a:r>
              <a:rPr lang="en-US" dirty="0" smtClean="0"/>
              <a:t>The collections on loan to us</a:t>
            </a:r>
          </a:p>
          <a:p>
            <a:pPr lvl="1"/>
            <a:r>
              <a:rPr lang="en-US" dirty="0" smtClean="0"/>
              <a:t>The property of our visitors, contractors and staff</a:t>
            </a:r>
          </a:p>
          <a:p>
            <a:pPr lvl="1"/>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Security People . . .</a:t>
            </a:r>
            <a:endParaRPr lang="en-US" dirty="0"/>
          </a:p>
        </p:txBody>
      </p:sp>
      <p:sp>
        <p:nvSpPr>
          <p:cNvPr id="3" name="Content Placeholder 2"/>
          <p:cNvSpPr>
            <a:spLocks noGrp="1"/>
          </p:cNvSpPr>
          <p:nvPr>
            <p:ph idx="1"/>
          </p:nvPr>
        </p:nvSpPr>
        <p:spPr/>
        <p:txBody>
          <a:bodyPr/>
          <a:lstStyle/>
          <a:p>
            <a:r>
              <a:rPr lang="en-US" dirty="0" smtClean="0"/>
              <a:t>Do not have to be formally titled as Guards or Officers.</a:t>
            </a:r>
          </a:p>
          <a:p>
            <a:r>
              <a:rPr lang="en-US" dirty="0" smtClean="0"/>
              <a:t>Can be Visitor Services Aides, Attendants, Guides, Docents, Interpreters, Rangers, etc.</a:t>
            </a:r>
          </a:p>
          <a:p>
            <a:r>
              <a:rPr lang="en-US" dirty="0" smtClean="0"/>
              <a:t>MUST be formally charged with the responsibility.</a:t>
            </a:r>
          </a:p>
          <a:p>
            <a:r>
              <a:rPr lang="en-US" dirty="0" smtClean="0"/>
              <a:t>Must accept the responsibility.</a:t>
            </a:r>
          </a:p>
          <a:p>
            <a:r>
              <a:rPr lang="en-US" dirty="0" smtClean="0"/>
              <a:t>Must be trained and up to the task.</a:t>
            </a:r>
            <a:endParaRPr 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647502"/>
          </a:xfrm>
        </p:spPr>
        <p:txBody>
          <a:bodyPr/>
          <a:lstStyle/>
          <a:p>
            <a:r>
              <a:rPr lang="en-US" dirty="0" smtClean="0"/>
              <a:t>How Many “Guards”?</a:t>
            </a:r>
            <a:endParaRPr lang="en-US" dirty="0"/>
          </a:p>
        </p:txBody>
      </p:sp>
      <p:sp>
        <p:nvSpPr>
          <p:cNvPr id="3" name="Content Placeholder 2"/>
          <p:cNvSpPr>
            <a:spLocks noGrp="1"/>
          </p:cNvSpPr>
          <p:nvPr>
            <p:ph idx="1"/>
          </p:nvPr>
        </p:nvSpPr>
        <p:spPr>
          <a:xfrm>
            <a:off x="549275" y="2087406"/>
            <a:ext cx="8042276" cy="3856195"/>
          </a:xfrm>
        </p:spPr>
        <p:txBody>
          <a:bodyPr/>
          <a:lstStyle/>
          <a:p>
            <a:r>
              <a:rPr lang="en-US" dirty="0" smtClean="0"/>
              <a:t>There must be enough to get the job done.</a:t>
            </a:r>
          </a:p>
          <a:p>
            <a:r>
              <a:rPr lang="en-US" dirty="0" smtClean="0"/>
              <a:t>They must be deployed properly.</a:t>
            </a:r>
          </a:p>
          <a:p>
            <a:r>
              <a:rPr lang="en-US" dirty="0" smtClean="0"/>
              <a:t>They should be dedicated to security.</a:t>
            </a:r>
          </a:p>
          <a:p>
            <a:endParaRPr lang="en-US" dirty="0"/>
          </a:p>
        </p:txBody>
      </p:sp>
      <p:pic>
        <p:nvPicPr>
          <p:cNvPr id="4" name="Picture 3"/>
          <p:cNvPicPr>
            <a:picLocks noChangeAspect="1"/>
          </p:cNvPicPr>
          <p:nvPr/>
        </p:nvPicPr>
        <p:blipFill>
          <a:blip r:embed="rId2"/>
          <a:stretch>
            <a:fillRect/>
          </a:stretch>
        </p:blipFill>
        <p:spPr>
          <a:xfrm>
            <a:off x="3181614" y="4169925"/>
            <a:ext cx="2489624" cy="1773676"/>
          </a:xfrm>
          <a:prstGeom prst="rect">
            <a:avLst/>
          </a:prstGeom>
        </p:spPr>
      </p:pic>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sentation1">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Presentation1.potx</Template>
  <TotalTime>240</TotalTime>
  <Words>2237</Words>
  <Application>Microsoft Macintosh PowerPoint</Application>
  <PresentationFormat>On-screen Show (4:3)</PresentationFormat>
  <Paragraphs>222</Paragraphs>
  <Slides>40</Slides>
  <Notes>19</Notes>
  <HiddenSlides>0</HiddenSlides>
  <MMClips>0</MMClips>
  <ScaleCrop>false</ScaleCrop>
  <HeadingPairs>
    <vt:vector size="4" baseType="variant">
      <vt:variant>
        <vt:lpstr>Design Template</vt:lpstr>
      </vt:variant>
      <vt:variant>
        <vt:i4>1</vt:i4>
      </vt:variant>
      <vt:variant>
        <vt:lpstr>Slide Titles</vt:lpstr>
      </vt:variant>
      <vt:variant>
        <vt:i4>40</vt:i4>
      </vt:variant>
    </vt:vector>
  </HeadingPairs>
  <TitlesOfParts>
    <vt:vector size="41" baseType="lpstr">
      <vt:lpstr>Presentation1</vt:lpstr>
      <vt:lpstr>Introduction to Museum Security</vt:lpstr>
      <vt:lpstr>How Much Security Is Enough?</vt:lpstr>
      <vt:lpstr>Every Museum Security Program Needs:</vt:lpstr>
      <vt:lpstr>Who’s in charge?</vt:lpstr>
      <vt:lpstr>The Security Program  Must Be Formal and Documented</vt:lpstr>
      <vt:lpstr>Set Your Priorities</vt:lpstr>
      <vt:lpstr>We Protect Property</vt:lpstr>
      <vt:lpstr>Your Security People . . .</vt:lpstr>
      <vt:lpstr>How Many “Guards”?</vt:lpstr>
      <vt:lpstr>Burglar Alarm System</vt:lpstr>
      <vt:lpstr>Your Fire System</vt:lpstr>
      <vt:lpstr>Your Electronic Systems</vt:lpstr>
      <vt:lpstr>Consider Object Protection</vt:lpstr>
      <vt:lpstr>You Must Also:</vt:lpstr>
      <vt:lpstr>Low Cost Solutions</vt:lpstr>
      <vt:lpstr>Low Cost Solutions</vt:lpstr>
      <vt:lpstr>Low Cost Solutions</vt:lpstr>
      <vt:lpstr>Low Cost Solutions</vt:lpstr>
      <vt:lpstr>Your Security Program Must Achieve Goals and Objectives</vt:lpstr>
      <vt:lpstr>Three Elements of Museum Security</vt:lpstr>
      <vt:lpstr>Access Control</vt:lpstr>
      <vt:lpstr>Parcel Control</vt:lpstr>
      <vt:lpstr>Internal Security</vt:lpstr>
      <vt:lpstr>Achieve All Three and You Will Never Have A Security Problem</vt:lpstr>
      <vt:lpstr>Everything We Do Should Work To Achieve One Or More of These Elements</vt:lpstr>
      <vt:lpstr>People</vt:lpstr>
      <vt:lpstr>Alarms</vt:lpstr>
      <vt:lpstr>Locks</vt:lpstr>
      <vt:lpstr>Policies and Procedures</vt:lpstr>
      <vt:lpstr>What Not To Do . . .</vt:lpstr>
      <vt:lpstr>How Important Are Policies?</vt:lpstr>
      <vt:lpstr>What Good Practices  Help Security</vt:lpstr>
      <vt:lpstr>What Good Practices  Help Security</vt:lpstr>
      <vt:lpstr>What Good Practices  Help Security</vt:lpstr>
      <vt:lpstr>What Good Practices  Help Security</vt:lpstr>
      <vt:lpstr>What Good Practices  Help Security</vt:lpstr>
      <vt:lpstr>What Good Practices  Help Security</vt:lpstr>
      <vt:lpstr>You Can Do It!</vt:lpstr>
      <vt:lpstr>Security is Everyone’s Business</vt:lpstr>
      <vt:lpstr>Credits:</vt:lpstr>
    </vt:vector>
  </TitlesOfParts>
  <Company>Steve Keller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Museum Security</dc:title>
  <dc:creator>Steve Keller</dc:creator>
  <cp:lastModifiedBy>Steve Keller</cp:lastModifiedBy>
  <cp:revision>8</cp:revision>
  <dcterms:created xsi:type="dcterms:W3CDTF">2011-05-10T00:59:01Z</dcterms:created>
  <dcterms:modified xsi:type="dcterms:W3CDTF">2011-05-10T02:22:46Z</dcterms:modified>
</cp:coreProperties>
</file>