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embeddings/oleObject4.bin" ContentType="application/vnd.openxmlformats-officedocument.oleObject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embeddings/oleObject5.bin" ContentType="application/vnd.openxmlformats-officedocument.oleObject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embeddings/oleObject6.bin" ContentType="application/vnd.openxmlformats-officedocument.oleObject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notesSlides/notesSlide14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embeddings/oleObject7.bin" ContentType="application/vnd.openxmlformats-officedocument.oleObject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4" r:id="rId1"/>
  </p:sldMasterIdLst>
  <p:notesMasterIdLst>
    <p:notesMasterId r:id="rId24"/>
  </p:notesMasterIdLst>
  <p:handoutMasterIdLst>
    <p:handoutMasterId r:id="rId25"/>
  </p:handoutMasterIdLst>
  <p:sldIdLst>
    <p:sldId id="340" r:id="rId2"/>
    <p:sldId id="341" r:id="rId3"/>
    <p:sldId id="318" r:id="rId4"/>
    <p:sldId id="338" r:id="rId5"/>
    <p:sldId id="319" r:id="rId6"/>
    <p:sldId id="321" r:id="rId7"/>
    <p:sldId id="259" r:id="rId8"/>
    <p:sldId id="274" r:id="rId9"/>
    <p:sldId id="320" r:id="rId10"/>
    <p:sldId id="262" r:id="rId11"/>
    <p:sldId id="265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42" r:id="rId23"/>
  </p:sldIdLst>
  <p:sldSz cx="9144000" cy="6858000" type="screen4x3"/>
  <p:notesSz cx="7026275" cy="9312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46" autoAdjust="0"/>
    <p:restoredTop sz="94575" autoAdjust="0"/>
  </p:normalViewPr>
  <p:slideViewPr>
    <p:cSldViewPr>
      <p:cViewPr varScale="1">
        <p:scale>
          <a:sx n="88" d="100"/>
          <a:sy n="88" d="100"/>
        </p:scale>
        <p:origin x="-49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8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t" anchorCtr="0" compatLnSpc="1">
            <a:prstTxWarp prst="textNoShape">
              <a:avLst/>
            </a:prstTxWarp>
          </a:bodyPr>
          <a:lstStyle>
            <a:lvl1pPr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1450" y="0"/>
            <a:ext cx="30448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t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7138"/>
            <a:ext cx="30448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b" anchorCtr="0" compatLnSpc="1">
            <a:prstTxWarp prst="textNoShape">
              <a:avLst/>
            </a:prstTxWarp>
          </a:bodyPr>
          <a:lstStyle>
            <a:lvl1pPr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1450" y="8847138"/>
            <a:ext cx="30448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b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000" i="1">
                <a:latin typeface="Times New Roman" charset="0"/>
              </a:defRPr>
            </a:lvl1pPr>
          </a:lstStyle>
          <a:p>
            <a:fld id="{534CC966-CA5C-4BB7-A390-840EEC8F47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8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t" anchorCtr="0" compatLnSpc="1">
            <a:prstTxWarp prst="textNoShape">
              <a:avLst/>
            </a:prstTxWarp>
          </a:bodyPr>
          <a:lstStyle>
            <a:lvl1pPr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1450" y="0"/>
            <a:ext cx="30448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t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7138"/>
            <a:ext cx="30448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b" anchorCtr="0" compatLnSpc="1">
            <a:prstTxWarp prst="textNoShape">
              <a:avLst/>
            </a:prstTxWarp>
          </a:bodyPr>
          <a:lstStyle>
            <a:lvl1pPr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1450" y="8847138"/>
            <a:ext cx="30448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b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000" i="1">
                <a:latin typeface="Times New Roman" charset="0"/>
              </a:defRPr>
            </a:lvl1pPr>
          </a:lstStyle>
          <a:p>
            <a:fld id="{904603D0-44FD-4CD5-BCE7-AF5B984434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22775"/>
            <a:ext cx="51530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99" tIns="47000" rIns="93999" bIns="47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704850"/>
            <a:ext cx="4640263" cy="3479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C55EA6-72F8-4023-A970-B07D9D001BCA}" type="slidenum">
              <a:rPr lang="en-US"/>
              <a:pPr/>
              <a:t>5</a:t>
            </a:fld>
            <a:endParaRPr 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A81EE-BAFD-4B47-A5C2-70F0600BFFC0}" type="slidenum">
              <a:rPr lang="en-US"/>
              <a:pPr/>
              <a:t>16</a:t>
            </a:fld>
            <a:endParaRPr 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59DC1F-CE05-4476-8442-E07E8443CED7}" type="slidenum">
              <a:rPr lang="en-US"/>
              <a:pPr/>
              <a:t>17</a:t>
            </a:fld>
            <a:endParaRPr lang="en-US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7374A2-F36D-434F-B3FE-174D7DF51274}" type="slidenum">
              <a:rPr lang="en-US"/>
              <a:pPr/>
              <a:t>18</a:t>
            </a:fld>
            <a:endParaRPr lang="en-US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B47085-9DB8-4AB3-86EA-C55C94821381}" type="slidenum">
              <a:rPr lang="en-US"/>
              <a:pPr/>
              <a:t>19</a:t>
            </a:fld>
            <a:endParaRPr lang="en-U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BAEDC9-C6F5-4425-B260-17EB5211D113}" type="slidenum">
              <a:rPr lang="en-US"/>
              <a:pPr/>
              <a:t>20</a:t>
            </a:fld>
            <a:endParaRPr lang="en-US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6BACAE-9F85-492F-97FE-09F87D5F1B8A}" type="slidenum">
              <a:rPr lang="en-US"/>
              <a:pPr/>
              <a:t>6</a:t>
            </a:fld>
            <a:endParaRPr 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9283B1-4896-489C-85F2-7A3C1B328EBC}" type="slidenum">
              <a:rPr lang="en-US"/>
              <a:pPr/>
              <a:t>7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3C6621-7F45-412E-B5B5-6A883594FBD5}" type="slidenum">
              <a:rPr lang="en-US"/>
              <a:pPr/>
              <a:t>8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3800" y="704850"/>
            <a:ext cx="4640263" cy="34798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6625" y="4422775"/>
            <a:ext cx="5153025" cy="419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999" tIns="47000" rIns="93999" bIns="4700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17110D-C3C7-453D-8BA1-7F4011608D98}" type="slidenum">
              <a:rPr lang="en-US"/>
              <a:pPr/>
              <a:t>9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BD215B-4D1E-4BE7-996C-70D49B2C7567}" type="slidenum">
              <a:rPr lang="en-US"/>
              <a:pPr/>
              <a:t>10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00ACE6-1CC8-432B-B0A4-26A296778F39}" type="slidenum">
              <a:rPr lang="en-US"/>
              <a:pPr/>
              <a:t>11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0A431-83A0-4EF0-9C7D-F60B22EF0B68}" type="slidenum">
              <a:rPr lang="en-US"/>
              <a:pPr/>
              <a:t>12</a:t>
            </a:fld>
            <a:endParaRPr 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00B9E2-1221-450B-A851-69A9A54BF072}" type="slidenum">
              <a:rPr lang="en-US"/>
              <a:pPr/>
              <a:t>15</a:t>
            </a:fld>
            <a:endParaRPr lang="en-U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4165" tIns="47083" rIns="94165" bIns="47083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7A15-18FD-4BD4-813E-D43DAAEF8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0F10-1C74-4239-9297-292F8F7C69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45C2-C63C-4EDE-8DF3-8D5432B5B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B9AED-51C4-4707-A63C-830BEC9AE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E8BA1FE-A8E5-4CC0-8436-0803717437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6179F-A3E7-4DBC-949E-BB04E24D5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D1107-3C50-4337-AB1F-B109D8288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14FE6-864F-4744-8C1E-38EB3E420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12E36-CCBD-40AE-8C99-30F3BBE3D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26-2F70-4673-9691-F82F65DE4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8F50-B945-4ED7-838D-1C9C6EFE6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ED09-D227-4D0F-A5D0-182F62676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975B-320D-442A-88B4-B23526F70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399D1107-3C50-4337-AB1F-B109D8288A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ema.gov/nim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5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6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oleObject" Target="../embeddings/oleObject7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4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/>
              <a:t>MUSEUM PROPERTY PROTECTION</a:t>
            </a:r>
          </a:p>
        </p:txBody>
      </p:sp>
      <p:sp>
        <p:nvSpPr>
          <p:cNvPr id="2078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EMERGENCY PLANNING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OBJECTIVES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 smtClean="0"/>
              <a:t>PRESERVATION 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(SOME ELEMENTS IN PERPETUITY)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CONTROL LOSSES </a:t>
            </a:r>
            <a:r>
              <a:rPr lang="en-US" b="1" u="sng" dirty="0"/>
              <a:t>WHEN</a:t>
            </a:r>
            <a:r>
              <a:rPr lang="en-US" b="1" dirty="0"/>
              <a:t> </a:t>
            </a:r>
            <a:r>
              <a:rPr lang="en-US" dirty="0"/>
              <a:t>FAILURES OCCUR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ALTERNATIVES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>
            <a:normAutofit fontScale="92500" lnSpcReduction="10000"/>
          </a:bodyPr>
          <a:lstStyle/>
          <a:p>
            <a:r>
              <a:rPr lang="en-US" dirty="0"/>
              <a:t>ELIMINATE THE THREAT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/>
              <a:t>	(FIX IT)</a:t>
            </a:r>
            <a:endParaRPr lang="en-US" sz="2400" dirty="0"/>
          </a:p>
          <a:p>
            <a:r>
              <a:rPr lang="en-US" dirty="0"/>
              <a:t>REDUCE THE RISK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/>
              <a:t>	(CONTAIN OR CONTROL IT)</a:t>
            </a:r>
            <a:endParaRPr lang="en-US" sz="2400" dirty="0"/>
          </a:p>
          <a:p>
            <a:r>
              <a:rPr lang="en-US" dirty="0"/>
              <a:t>TRANSFER THE RISK 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/>
              <a:t>	(BUY INSURANCE FOR IT)</a:t>
            </a:r>
            <a:endParaRPr lang="en-US" sz="2400" dirty="0"/>
          </a:p>
          <a:p>
            <a:r>
              <a:rPr lang="en-US" dirty="0"/>
              <a:t>ASSUME THE RISK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(LIVE WITH IT)</a:t>
            </a:r>
            <a:endParaRPr lang="en-US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7793037" cy="846138"/>
          </a:xfrm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PLANNING AREAS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COMMAND AND CONTROL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COMMUNICATIONS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INTERNAL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EXTERNAL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RESOURCES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PROCEDURES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uiExpand="1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 AND CONTROL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INCIDENT COMMAND SYSTEM</a:t>
            </a:r>
          </a:p>
          <a:p>
            <a:r>
              <a:rPr lang="en-US" dirty="0" smtClean="0"/>
              <a:t>IF YOU DON’T KNOW WHAT THAT IS, </a:t>
            </a:r>
          </a:p>
          <a:p>
            <a:pPr>
              <a:buNone/>
            </a:pPr>
            <a:r>
              <a:rPr lang="en-US" dirty="0" smtClean="0"/>
              <a:t>	SEE </a:t>
            </a:r>
            <a:r>
              <a:rPr lang="en-US" dirty="0" smtClean="0">
                <a:hlinkClick r:id="rId2"/>
              </a:rPr>
              <a:t>http://www.fema.gov/nims</a:t>
            </a:r>
            <a:endParaRPr lang="en-US" dirty="0" smtClean="0"/>
          </a:p>
          <a:p>
            <a:r>
              <a:rPr lang="en-US" dirty="0" smtClean="0"/>
              <a:t>ONLY ONE PERSON CAN BE IN CHARGE</a:t>
            </a:r>
          </a:p>
          <a:p>
            <a:r>
              <a:rPr lang="en-US" dirty="0" smtClean="0"/>
              <a:t>THE INSTITUTION NEEDS TO SPEAK WITH A SINGLE VOICE, SO THE PLAN SHOULD BE CLEAR ON WHO CAN SPEAK FOR THE INSTITUTION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COMMUNICATIONS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EXTERNAL</a:t>
            </a:r>
          </a:p>
          <a:p>
            <a:pPr lvl="1"/>
            <a:r>
              <a:rPr lang="en-US"/>
              <a:t>EMERGENCY SERVICES</a:t>
            </a:r>
          </a:p>
          <a:p>
            <a:pPr lvl="1"/>
            <a:r>
              <a:rPr lang="en-US"/>
              <a:t>MEDIA</a:t>
            </a:r>
          </a:p>
          <a:p>
            <a:pPr lvl="1"/>
            <a:r>
              <a:rPr lang="en-US"/>
              <a:t>INTERESTED OUTSIDE GROUPS</a:t>
            </a:r>
          </a:p>
          <a:p>
            <a:r>
              <a:rPr lang="en-US"/>
              <a:t>INTERNAL</a:t>
            </a:r>
          </a:p>
          <a:p>
            <a:pPr lvl="1"/>
            <a:r>
              <a:rPr lang="en-US"/>
              <a:t>MANAGEMENT</a:t>
            </a:r>
          </a:p>
          <a:p>
            <a:pPr lvl="1"/>
            <a:r>
              <a:rPr lang="en-US"/>
              <a:t>EMPLOYEES 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74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4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914400"/>
            <a:ext cx="7793037" cy="846138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DON’T REINVENT THE WHEEL</a:t>
            </a:r>
          </a:p>
        </p:txBody>
      </p:sp>
      <p:graphicFrame>
        <p:nvGraphicFramePr>
          <p:cNvPr id="175107" name="Object 3"/>
          <p:cNvGraphicFramePr>
            <a:graphicFrameLocks/>
          </p:cNvGraphicFramePr>
          <p:nvPr>
            <p:ph idx="1"/>
          </p:nvPr>
        </p:nvGraphicFramePr>
        <p:xfrm>
          <a:off x="990600" y="2057400"/>
          <a:ext cx="2947988" cy="4102100"/>
        </p:xfrm>
        <a:graphic>
          <a:graphicData uri="http://schemas.openxmlformats.org/presentationml/2006/ole">
            <p:oleObj spid="_x0000_s175107" name="ClipArt" r:id="rId4" imgW="3098520" imgH="4311360" progId="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00600" y="2667000"/>
            <a:ext cx="281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DON’T HESITATE TO BORROW FROM OTHER WELL DEVELOPED PLANS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914400"/>
            <a:ext cx="7793037" cy="846138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THE PLAN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057400"/>
            <a:ext cx="7772400" cy="4114800"/>
          </a:xfrm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KEEP IT </a:t>
            </a:r>
            <a:r>
              <a:rPr lang="en-US" b="1" dirty="0"/>
              <a:t>SIMPLE</a:t>
            </a: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BUILD ON </a:t>
            </a:r>
            <a:r>
              <a:rPr lang="en-US" b="1" dirty="0"/>
              <a:t>ROUTINE</a:t>
            </a:r>
            <a:r>
              <a:rPr lang="en-US" dirty="0"/>
              <a:t> OPERATIONS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USE </a:t>
            </a:r>
            <a:r>
              <a:rPr lang="en-US" b="1" dirty="0"/>
              <a:t>EXISTING</a:t>
            </a:r>
            <a:r>
              <a:rPr lang="en-US" dirty="0"/>
              <a:t> ORGANIZATIONAL STRUCTURE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7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7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THINGS TO REMEMBER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05001"/>
            <a:ext cx="5410200" cy="3962400"/>
          </a:xfrm>
          <a:noFill/>
          <a:ln/>
        </p:spPr>
        <p:txBody>
          <a:bodyPr lIns="92075" tIns="46038" rIns="92075" bIns="46038"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4000" dirty="0"/>
              <a:t>BE FLEXIBLE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	DON’T LET A WRITTEN PLAN PREVENT INDEPENDENT THOUGHT; IT ALWAYS COMES DOWN TO USING GOOD </a:t>
            </a:r>
            <a:r>
              <a:rPr lang="en-US" sz="2800" dirty="0" smtClean="0"/>
              <a:t>JUDGEMENT </a:t>
            </a:r>
            <a:r>
              <a:rPr lang="en-US" sz="2800" dirty="0" smtClean="0"/>
              <a:t>TO MAKE TIMELY DECISIONS!</a:t>
            </a:r>
            <a:endParaRPr lang="en-US" sz="2800" dirty="0"/>
          </a:p>
        </p:txBody>
      </p:sp>
      <p:graphicFrame>
        <p:nvGraphicFramePr>
          <p:cNvPr id="179205" name="Object 5"/>
          <p:cNvGraphicFramePr>
            <a:graphicFrameLocks/>
          </p:cNvGraphicFramePr>
          <p:nvPr>
            <p:ph type="clipArt" sz="half" idx="2"/>
          </p:nvPr>
        </p:nvGraphicFramePr>
        <p:xfrm>
          <a:off x="6400800" y="2176463"/>
          <a:ext cx="1752600" cy="2200275"/>
        </p:xfrm>
        <a:graphic>
          <a:graphicData uri="http://schemas.openxmlformats.org/presentationml/2006/ole">
            <p:oleObj spid="_x0000_s179205" name="ClipArt" r:id="rId4" imgW="2749320" imgH="3450960" progId="">
              <p:embed/>
            </p:oleObj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WARNING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209800"/>
            <a:ext cx="7848600" cy="2971799"/>
          </a:xfrm>
          <a:noFill/>
          <a:ln/>
        </p:spPr>
        <p:txBody>
          <a:bodyPr lIns="92075" tIns="46038" rIns="92075" bIns="46038"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800" dirty="0" smtClean="0"/>
              <a:t>IT IS HIGHLY UNLIKELY THE EVENT WILL BE EXACTLY WHAT YOU PLANNED FOR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IT MAY NOT EVEN BE CLOSE 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IF IT ISN’T WORKING, DO SOMETHING ELSE!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7793037" cy="769938"/>
          </a:xfrm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REMEMBER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 dirty="0"/>
              <a:t>EVEN THE BEST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PLANNING TEAM 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WILL MISS 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SOMETHING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graphicFrame>
        <p:nvGraphicFramePr>
          <p:cNvPr id="183300" name="Object 4"/>
          <p:cNvGraphicFramePr>
            <a:graphicFrameLocks/>
          </p:cNvGraphicFramePr>
          <p:nvPr/>
        </p:nvGraphicFramePr>
        <p:xfrm>
          <a:off x="5334000" y="1752600"/>
          <a:ext cx="3514725" cy="5029200"/>
        </p:xfrm>
        <a:graphic>
          <a:graphicData uri="http://schemas.openxmlformats.org/presentationml/2006/ole">
            <p:oleObj spid="_x0000_s183300" name="ClipArt" r:id="rId4" imgW="3846240" imgH="5476680" progId="">
              <p:embed/>
            </p:oleObj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SOMETIMES PREVENTION IS NOT AN OPTION</a:t>
            </a:r>
            <a:endParaRPr lang="en-US" dirty="0"/>
          </a:p>
        </p:txBody>
      </p:sp>
      <p:pic>
        <p:nvPicPr>
          <p:cNvPr id="4" name="Content Placeholder 3" descr="Tornad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3359" y="1600200"/>
            <a:ext cx="6834107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066800"/>
            <a:ext cx="8334375" cy="693738"/>
          </a:xfrm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FOR A SUCCESSFUL PLAN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981200"/>
            <a:ext cx="7772400" cy="4267200"/>
          </a:xfrm>
          <a:noFill/>
          <a:ln/>
        </p:spPr>
        <p:txBody>
          <a:bodyPr lIns="92075" tIns="46038" rIns="92075" bIns="46038"/>
          <a:lstStyle/>
          <a:p>
            <a:r>
              <a:rPr lang="en-US" dirty="0"/>
              <a:t>TRAIN </a:t>
            </a:r>
            <a:r>
              <a:rPr lang="en-US" b="1" u="sng" dirty="0"/>
              <a:t>ALL</a:t>
            </a:r>
            <a:r>
              <a:rPr lang="en-US" dirty="0"/>
              <a:t> STAFF THOROUGHLY AND OFTEN</a:t>
            </a:r>
          </a:p>
          <a:p>
            <a:endParaRPr lang="en-US" dirty="0"/>
          </a:p>
          <a:p>
            <a:r>
              <a:rPr lang="en-US" dirty="0"/>
              <a:t>UPDATE THE PLAN REGULARLY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TEST THE PLAN FREQUENTLY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REMEMBER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772400" cy="4114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b="1" dirty="0" smtClean="0"/>
              <a:t>PLANNING </a:t>
            </a:r>
            <a:r>
              <a:rPr lang="en-US" b="1" dirty="0" smtClean="0"/>
              <a:t>IS A PROCESS</a:t>
            </a:r>
            <a:endParaRPr lang="en-US" b="1" dirty="0" smtClean="0"/>
          </a:p>
          <a:p>
            <a:pPr>
              <a:buFont typeface="Wingdings" pitchFamily="2" charset="2"/>
              <a:buNone/>
            </a:pPr>
            <a:r>
              <a:rPr lang="en-US" b="1" dirty="0" smtClean="0"/>
              <a:t>NOT</a:t>
            </a:r>
            <a:r>
              <a:rPr lang="en-US" b="1" dirty="0" smtClean="0"/>
              <a:t> </a:t>
            </a:r>
            <a:r>
              <a:rPr lang="en-US" b="1" dirty="0" smtClean="0"/>
              <a:t>AN </a:t>
            </a:r>
            <a:r>
              <a:rPr lang="en-US" b="1" dirty="0"/>
              <a:t>EVENT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smtClean="0"/>
              <a:t>Courtesy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Danny McDaniel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1600199"/>
          </a:xfrm>
        </p:spPr>
        <p:txBody>
          <a:bodyPr/>
          <a:lstStyle/>
          <a:p>
            <a:r>
              <a:rPr lang="en-US" dirty="0" smtClean="0"/>
              <a:t>Danny McDaniel is a Safety, Fire and Security professional who has been involved with Emergency Planning for many years.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4572000"/>
            <a:ext cx="7239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Copyright 2011 by Danny McDaniel. All Rights Reserved. May be used for non-commercial cultural property training programs only and never for paid or commercial presentations. This copyright notice and author credits must remain with this document.</a:t>
            </a:r>
            <a:endParaRPr lang="en-US" sz="13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gallery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MANAGING RISK</a:t>
            </a:r>
            <a:br>
              <a:rPr lang="en-US" sz="4400" dirty="0" smtClean="0"/>
            </a:br>
            <a:r>
              <a:rPr lang="en-US" sz="4400" dirty="0" smtClean="0"/>
              <a:t>IS A BALANCING ACT</a:t>
            </a:r>
            <a:endParaRPr lang="en-US" sz="4400" dirty="0"/>
          </a:p>
        </p:txBody>
      </p:sp>
      <p:sp>
        <p:nvSpPr>
          <p:cNvPr id="2007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046912" cy="4114800"/>
          </a:xfrm>
          <a:noFill/>
          <a:ln/>
        </p:spPr>
        <p:txBody>
          <a:bodyPr>
            <a:normAutofit fontScale="92500" lnSpcReduction="10000"/>
          </a:bodyPr>
          <a:lstStyle/>
          <a:p>
            <a:r>
              <a:rPr lang="en-US" sz="2800" b="1" dirty="0"/>
              <a:t>PROBABILITY</a:t>
            </a:r>
            <a:endParaRPr lang="en-US" sz="2800" dirty="0"/>
          </a:p>
          <a:p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b="1" dirty="0"/>
          </a:p>
          <a:p>
            <a:pPr>
              <a:buNone/>
            </a:pPr>
            <a:r>
              <a:rPr lang="en-US" sz="2800" b="1" dirty="0" smtClean="0"/>
              <a:t>	VERSUS</a:t>
            </a:r>
            <a:endParaRPr lang="en-US" sz="2800" b="1" dirty="0"/>
          </a:p>
          <a:p>
            <a:endParaRPr lang="en-US" sz="2800" b="1" dirty="0"/>
          </a:p>
          <a:p>
            <a:pPr>
              <a:buFont typeface="Wingdings" pitchFamily="2" charset="2"/>
              <a:buNone/>
            </a:pPr>
            <a:endParaRPr lang="en-US" sz="2800" b="1" dirty="0"/>
          </a:p>
          <a:p>
            <a:r>
              <a:rPr lang="en-US" sz="2800" b="1" dirty="0"/>
              <a:t>SEVERITY</a:t>
            </a:r>
          </a:p>
        </p:txBody>
      </p:sp>
      <p:graphicFrame>
        <p:nvGraphicFramePr>
          <p:cNvPr id="200709" name="Object 5">
            <a:hlinkClick r:id="" action="ppaction://ole?verb=0"/>
          </p:cNvPr>
          <p:cNvGraphicFramePr>
            <a:graphicFrameLocks/>
          </p:cNvGraphicFramePr>
          <p:nvPr>
            <p:ph type="clipArt" sz="half" idx="2"/>
          </p:nvPr>
        </p:nvGraphicFramePr>
        <p:xfrm>
          <a:off x="3581400" y="2819400"/>
          <a:ext cx="3810000" cy="2038350"/>
        </p:xfrm>
        <a:graphic>
          <a:graphicData uri="http://schemas.openxmlformats.org/presentationml/2006/ole">
            <p:oleObj spid="_x0000_s200709" name="Microsoft ClipArt Gallery" r:id="rId3" imgW="4951080" imgH="26492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0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0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0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07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85800"/>
            <a:ext cx="7793037" cy="693738"/>
          </a:xfrm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WHY PLAN?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n-US" dirty="0"/>
              <a:t>CLARIFY RESPONSIBILITIES</a:t>
            </a:r>
          </a:p>
          <a:p>
            <a:pPr>
              <a:lnSpc>
                <a:spcPct val="90000"/>
              </a:lnSpc>
            </a:pPr>
            <a:r>
              <a:rPr lang="en-US" dirty="0"/>
              <a:t>GET INPUT &amp; BUY-IN</a:t>
            </a:r>
          </a:p>
          <a:p>
            <a:pPr>
              <a:lnSpc>
                <a:spcPct val="90000"/>
              </a:lnSpc>
            </a:pPr>
            <a:r>
              <a:rPr lang="en-US" dirty="0"/>
              <a:t>ESTABLISH LINES OF COMMUNICATIONS</a:t>
            </a:r>
          </a:p>
          <a:p>
            <a:pPr>
              <a:lnSpc>
                <a:spcPct val="90000"/>
              </a:lnSpc>
            </a:pPr>
            <a:r>
              <a:rPr lang="en-US" dirty="0"/>
              <a:t>IDENTIFY SPECIAL NEEDS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DIVERSE POPULATIONS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PROTECTION OF COLLECTION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SPECIAL HAZARDS?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6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4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uiExpand="1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793037" cy="922338"/>
          </a:xfrm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PLANNING TEAM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sz="2800" dirty="0" smtClean="0"/>
              <a:t>		MUST HAVE</a:t>
            </a:r>
            <a:endParaRPr lang="en-US" sz="2800" b="1" dirty="0"/>
          </a:p>
          <a:p>
            <a:pPr>
              <a:buFont typeface="Wingdings" pitchFamily="2" charset="2"/>
              <a:buNone/>
            </a:pPr>
            <a:r>
              <a:rPr lang="en-US" sz="2800" b="1" dirty="0"/>
              <a:t>	</a:t>
            </a:r>
            <a:r>
              <a:rPr lang="en-US" sz="2800" b="1" dirty="0" smtClean="0"/>
              <a:t>TOP MANAGEMENT SUPPORT</a:t>
            </a:r>
            <a:endParaRPr lang="en-US" sz="2800" b="1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	</a:t>
            </a:r>
            <a:r>
              <a:rPr lang="en-US" sz="2800" b="1" dirty="0" smtClean="0"/>
              <a:t>WIDE REPRESENTATION</a:t>
            </a:r>
            <a:endParaRPr lang="en-US" sz="2800" b="1" dirty="0"/>
          </a:p>
          <a:p>
            <a:pPr>
              <a:buFont typeface="Wingdings" pitchFamily="2" charset="2"/>
              <a:buNone/>
            </a:pPr>
            <a:endParaRPr lang="en-US" sz="2800" b="1" dirty="0"/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	PLANNING </a:t>
            </a:r>
            <a:r>
              <a:rPr lang="en-US" sz="2800" dirty="0"/>
              <a:t>TAKES </a:t>
            </a:r>
          </a:p>
          <a:p>
            <a:pPr>
              <a:buFont typeface="Wingdings" pitchFamily="2" charset="2"/>
              <a:buNone/>
            </a:pPr>
            <a:r>
              <a:rPr lang="en-US" sz="2800" dirty="0"/>
              <a:t>    </a:t>
            </a:r>
            <a:r>
              <a:rPr lang="en-US" sz="2800" dirty="0" smtClean="0"/>
              <a:t>	</a:t>
            </a:r>
            <a:r>
              <a:rPr lang="en-US" sz="2800" b="1" dirty="0" smtClean="0"/>
              <a:t>TIME</a:t>
            </a:r>
            <a:endParaRPr lang="en-US" sz="2800" b="1" dirty="0"/>
          </a:p>
          <a:p>
            <a:pPr>
              <a:buFont typeface="Wingdings" pitchFamily="2" charset="2"/>
              <a:buNone/>
            </a:pPr>
            <a:endParaRPr lang="en-US" sz="2800" b="1" dirty="0"/>
          </a:p>
        </p:txBody>
      </p:sp>
      <p:graphicFrame>
        <p:nvGraphicFramePr>
          <p:cNvPr id="168964" name="Object 4"/>
          <p:cNvGraphicFramePr>
            <a:graphicFrameLocks/>
          </p:cNvGraphicFramePr>
          <p:nvPr/>
        </p:nvGraphicFramePr>
        <p:xfrm>
          <a:off x="5010150" y="2470150"/>
          <a:ext cx="3752850" cy="4270375"/>
        </p:xfrm>
        <a:graphic>
          <a:graphicData uri="http://schemas.openxmlformats.org/presentationml/2006/ole">
            <p:oleObj spid="_x0000_s168964" name="ClipArt" r:id="rId4" imgW="5638680" imgH="6413400" progId="">
              <p:embed/>
            </p:oleObj>
          </a:graphicData>
        </a:graphic>
      </p:graphicFrame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8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8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68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RISK DECISIONS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4191000"/>
            <a:ext cx="8229600" cy="1676400"/>
          </a:xfrm>
          <a:noFill/>
          <a:ln/>
        </p:spPr>
        <p:txBody>
          <a:bodyPr lIns="92075" tIns="46038" rIns="92075" bIns="46038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OFTEN BASED ON PERCEPTIONS</a:t>
            </a:r>
          </a:p>
          <a:p>
            <a:pPr>
              <a:lnSpc>
                <a:spcPct val="90000"/>
              </a:lnSpc>
            </a:pPr>
            <a:r>
              <a:rPr lang="en-US" dirty="0"/>
              <a:t>OFTEN MADE BY </a:t>
            </a:r>
            <a:r>
              <a:rPr lang="en-US" dirty="0" smtClean="0"/>
              <a:t>DEFAULT (LETTING THINGS TAKE THEIR OWN COURSE IS STILL A DECISION)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SHOULD BE A RATIONAL PROCESS</a:t>
            </a:r>
          </a:p>
        </p:txBody>
      </p:sp>
      <p:graphicFrame>
        <p:nvGraphicFramePr>
          <p:cNvPr id="10244" name="Object 4"/>
          <p:cNvGraphicFramePr>
            <a:graphicFrameLocks/>
          </p:cNvGraphicFramePr>
          <p:nvPr/>
        </p:nvGraphicFramePr>
        <p:xfrm>
          <a:off x="3886200" y="1143000"/>
          <a:ext cx="1066800" cy="2892425"/>
        </p:xfrm>
        <a:graphic>
          <a:graphicData uri="http://schemas.openxmlformats.org/presentationml/2006/ole">
            <p:oleObj spid="_x0000_s10244" name="ClipArt" r:id="rId4" imgW="2147760" imgH="5811480" progId="">
              <p:embed/>
            </p:oleObj>
          </a:graphicData>
        </a:graphic>
      </p:graphicFrame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VULNERABILITY </a:t>
            </a:r>
            <a:r>
              <a:rPr lang="en-US" dirty="0"/>
              <a:t>ASSESSMENT</a:t>
            </a:r>
          </a:p>
        </p:txBody>
      </p:sp>
      <p:graphicFrame>
        <p:nvGraphicFramePr>
          <p:cNvPr id="79876" name="Object 4"/>
          <p:cNvGraphicFramePr>
            <a:graphicFrameLocks/>
          </p:cNvGraphicFramePr>
          <p:nvPr/>
        </p:nvGraphicFramePr>
        <p:xfrm>
          <a:off x="2362200" y="1905000"/>
          <a:ext cx="4205288" cy="4538663"/>
        </p:xfrm>
        <a:graphic>
          <a:graphicData uri="http://schemas.openxmlformats.org/presentationml/2006/ole">
            <p:oleObj spid="_x0000_s79876" name="ClipArt" r:id="rId4" imgW="3944880" imgH="3968640" progId="">
              <p:embed/>
            </p:oleObj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VULNERABILITY </a:t>
            </a:r>
            <a:r>
              <a:rPr lang="en-US" dirty="0"/>
              <a:t>ASSESSMENT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362200"/>
            <a:ext cx="7772400" cy="4114800"/>
          </a:xfrm>
          <a:noFill/>
          <a:ln/>
        </p:spPr>
        <p:txBody>
          <a:bodyPr lIns="92075" tIns="46038" rIns="92075" bIns="46038"/>
          <a:lstStyle/>
          <a:p>
            <a:r>
              <a:rPr lang="en-US" dirty="0"/>
              <a:t>IDENTIFY OBJECTIVES</a:t>
            </a:r>
          </a:p>
          <a:p>
            <a:r>
              <a:rPr lang="en-US" dirty="0"/>
              <a:t>DEFINE AN ACCEPTABLE LEVEL OF LOSS</a:t>
            </a:r>
          </a:p>
          <a:p>
            <a:r>
              <a:rPr lang="en-US" dirty="0"/>
              <a:t>IDENTIFY LOSS SCENARIOS </a:t>
            </a:r>
          </a:p>
          <a:p>
            <a:r>
              <a:rPr lang="en-US" dirty="0"/>
              <a:t>CONSIDER CONSEQUENCES</a:t>
            </a:r>
          </a:p>
          <a:p>
            <a:r>
              <a:rPr lang="en-US" dirty="0"/>
              <a:t>EXAMINE  ALTERNATIVES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uiExpand="1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1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281</TotalTime>
  <Pages>30</Pages>
  <Words>441</Words>
  <Application>Microsoft Macintosh PowerPoint</Application>
  <PresentationFormat>On-screen Show (4:3)</PresentationFormat>
  <Paragraphs>125</Paragraphs>
  <Slides>22</Slides>
  <Notes>14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Presentation1</vt:lpstr>
      <vt:lpstr>Microsoft ClipArt Gallery</vt:lpstr>
      <vt:lpstr>ClipArt</vt:lpstr>
      <vt:lpstr>MUSEUM PROPERTY PROTECTION</vt:lpstr>
      <vt:lpstr>SOMETIMES PREVENTION IS NOT AN OPTION</vt:lpstr>
      <vt:lpstr>Slide 3</vt:lpstr>
      <vt:lpstr>MANAGING RISK IS A BALANCING ACT</vt:lpstr>
      <vt:lpstr>WHY PLAN?</vt:lpstr>
      <vt:lpstr>PLANNING TEAM</vt:lpstr>
      <vt:lpstr>RISK DECISIONS</vt:lpstr>
      <vt:lpstr>VULNERABILITY ASSESSMENT</vt:lpstr>
      <vt:lpstr>VULNERABILITY ASSESSMENT</vt:lpstr>
      <vt:lpstr>OBJECTIVES</vt:lpstr>
      <vt:lpstr>ALTERNATIVES</vt:lpstr>
      <vt:lpstr>PLANNING AREAS</vt:lpstr>
      <vt:lpstr>COMMAND AND CONTROL</vt:lpstr>
      <vt:lpstr>COMMUNICATIONS</vt:lpstr>
      <vt:lpstr>DON’T REINVENT THE WHEEL</vt:lpstr>
      <vt:lpstr>BUILDING THE PLAN</vt:lpstr>
      <vt:lpstr>THINGS TO REMEMBER</vt:lpstr>
      <vt:lpstr>WARNING</vt:lpstr>
      <vt:lpstr>REMEMBER</vt:lpstr>
      <vt:lpstr>FOR A SUCCESSFUL PLAN</vt:lpstr>
      <vt:lpstr>REMEMBER</vt:lpstr>
      <vt:lpstr>Courtesy of  Danny McDaniel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 SECURITY ISSUES</dc:title>
  <dc:subject/>
  <dc:creator>Danny McDaniel</dc:creator>
  <cp:keywords/>
  <dc:description/>
  <cp:lastModifiedBy>Steve Keller</cp:lastModifiedBy>
  <cp:revision>57</cp:revision>
  <cp:lastPrinted>1996-07-02T15:40:44Z</cp:lastPrinted>
  <dcterms:created xsi:type="dcterms:W3CDTF">2011-05-09T20:01:20Z</dcterms:created>
  <dcterms:modified xsi:type="dcterms:W3CDTF">2011-05-09T20:26:06Z</dcterms:modified>
</cp:coreProperties>
</file>