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ppt/notesSlides/notesSlide12.xml" ContentType="application/vnd.openxmlformats-officedocument.presentationml.notesSlide+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Override PartName="/ppt/notesSlides/notesSlide24.xml" ContentType="application/vnd.openxmlformats-officedocument.presentationml.notes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s/slide6.xml" ContentType="application/vnd.openxmlformats-officedocument.presentationml.slide+xml"/>
  <Override PartName="/ppt/notesSlides/notesSlide17.xml" ContentType="application/vnd.openxmlformats-officedocument.presentationml.notes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09" r:id="rId1"/>
  </p:sldMasterIdLst>
  <p:notesMasterIdLst>
    <p:notesMasterId r:id="rId27"/>
  </p:notesMasterIdLst>
  <p:sldIdLst>
    <p:sldId id="256" r:id="rId2"/>
    <p:sldId id="257" r:id="rId3"/>
    <p:sldId id="258" r:id="rId4"/>
    <p:sldId id="259" r:id="rId5"/>
    <p:sldId id="261" r:id="rId6"/>
    <p:sldId id="276" r:id="rId7"/>
    <p:sldId id="262" r:id="rId8"/>
    <p:sldId id="263" r:id="rId9"/>
    <p:sldId id="264" r:id="rId10"/>
    <p:sldId id="265" r:id="rId11"/>
    <p:sldId id="266" r:id="rId12"/>
    <p:sldId id="267" r:id="rId13"/>
    <p:sldId id="268" r:id="rId14"/>
    <p:sldId id="269" r:id="rId15"/>
    <p:sldId id="278" r:id="rId16"/>
    <p:sldId id="279" r:id="rId17"/>
    <p:sldId id="270" r:id="rId18"/>
    <p:sldId id="271" r:id="rId19"/>
    <p:sldId id="272" r:id="rId20"/>
    <p:sldId id="273" r:id="rId21"/>
    <p:sldId id="274" r:id="rId22"/>
    <p:sldId id="275" r:id="rId23"/>
    <p:sldId id="260" r:id="rId24"/>
    <p:sldId id="277" r:id="rId25"/>
    <p:sldId id="280"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594" autoAdjust="0"/>
    <p:restoredTop sz="94569" autoAdjust="0"/>
  </p:normalViewPr>
  <p:slideViewPr>
    <p:cSldViewPr snapToGrid="0" snapToObjects="1">
      <p:cViewPr varScale="1">
        <p:scale>
          <a:sx n="89" d="100"/>
          <a:sy n="89" d="100"/>
        </p:scale>
        <p:origin x="-47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9376EF-DD4D-594B-AD19-B951B43F57C7}" type="datetimeFigureOut">
              <a:rPr lang="en-US" smtClean="0"/>
              <a:pPr/>
              <a:t>4/26/11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258DC67-DFAA-4E48-A956-ABDF6A5E3EA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Welcome</a:t>
            </a:r>
            <a:r>
              <a:rPr lang="en-US" baseline="0" dirty="0" smtClean="0"/>
              <a:t> to the presentation.</a:t>
            </a:r>
          </a:p>
          <a:p>
            <a:r>
              <a:rPr lang="en-US" baseline="0" dirty="0" smtClean="0"/>
              <a:t>Instructor:  Introduce yourself.</a:t>
            </a:r>
          </a:p>
          <a:p>
            <a:r>
              <a:rPr lang="en-US" baseline="0" dirty="0" smtClean="0"/>
              <a:t>Introduce the program</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CAP Index costs about $225 but it is a great value. You call CAP Index (</a:t>
            </a:r>
            <a:r>
              <a:rPr lang="en-US" dirty="0" err="1" smtClean="0"/>
              <a:t>www.capindex.com</a:t>
            </a:r>
            <a:r>
              <a:rPr lang="en-US" dirty="0" smtClean="0"/>
              <a:t>),</a:t>
            </a:r>
            <a:r>
              <a:rPr lang="en-US" baseline="0" dirty="0" smtClean="0"/>
              <a:t> give them your address and ask for a crime report with color coded maps. Within an hour or so they email this to you. It predicts your crime risk in many categories and tells you if the crime is increasing or decreasing over a several year period. This is a widely used tool.</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11</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graphic</a:t>
            </a:r>
            <a:r>
              <a:rPr lang="en-US" baseline="0" dirty="0" smtClean="0"/>
              <a:t> shows the color coded map. Every colored square or rectangle is a census block and each has a score based on its crime rate. The map is color coded and divided into one mile radius segments from your address. The closer you are to a red area, the higher your risk of a crime occurring at your address.</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is probably harder than training guards in general.</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Consider asking your employees to share</a:t>
            </a:r>
            <a:r>
              <a:rPr lang="en-US" baseline="0" dirty="0" smtClean="0"/>
              <a:t> their personal concerns with you about stalking or domestic violence issues.</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Always look for controversy in any loans. Sometimes these concerns aren’t apparent. For example,</a:t>
            </a:r>
            <a:r>
              <a:rPr lang="en-US" baseline="0" dirty="0" smtClean="0"/>
              <a:t> if you borrow Iranian art then the </a:t>
            </a:r>
            <a:r>
              <a:rPr lang="en-US" baseline="0" dirty="0" err="1" smtClean="0"/>
              <a:t>iranians</a:t>
            </a:r>
            <a:r>
              <a:rPr lang="en-US" baseline="0" dirty="0" smtClean="0"/>
              <a:t> take hostages, that collection becomes a target.</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are always a concern.</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not likely that a small institution can prepare an adequate preparedness plan without outside help. This can be a complicated </a:t>
            </a:r>
            <a:r>
              <a:rPr lang="en-US" dirty="0" err="1" smtClean="0"/>
              <a:t>trask</a:t>
            </a:r>
            <a:r>
              <a:rPr lang="en-US" dirty="0" smtClean="0"/>
              <a:t>.</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Discuss this concept for a minute or so. This is a serious problem. It is hard to justify more guards than it appears that you need so at least make top management aware that security needs to assume that a problem will occur and be able to deal with it.</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a:t>
            </a:r>
            <a:r>
              <a:rPr lang="en-US" baseline="0" dirty="0" smtClean="0"/>
              <a:t> is a good time to discuss the concept of criticality. If a modern building is destroyed by a flood it can be rebuilt but if a historic house associated with a great person is destroyed, the loss is much more critical. This is important in deciding how to deploy limited resources.</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You</a:t>
            </a:r>
            <a:r>
              <a:rPr lang="en-US" baseline="0" dirty="0" smtClean="0"/>
              <a:t> can’t move a historic house away from the risk so you need to have a plan to deal with it and minimize the impact.</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Thanks for attending this session. </a:t>
            </a:r>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25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There have been a number of serious fires in museums in the past fifty years. Many have been in historic house museums but a few in modern museums as well. These can be devastating. There</a:t>
            </a:r>
            <a:r>
              <a:rPr lang="en-US" baseline="0" dirty="0" smtClean="0"/>
              <a:t> has been a larger number of museums built with fire suppression systems in recent years and when sprinklers were installed, the damage has been relatively minor. But even with sprinklers, a wildfire can be a serious threat to a museum in its path.</a:t>
            </a:r>
            <a:endParaRPr lang="en-US" dirty="0" smtClean="0"/>
          </a:p>
        </p:txBody>
      </p:sp>
      <p:sp>
        <p:nvSpPr>
          <p:cNvPr id="4" name="Slide Number Placeholder 3"/>
          <p:cNvSpPr>
            <a:spLocks noGrp="1"/>
          </p:cNvSpPr>
          <p:nvPr>
            <p:ph type="sldNum" sz="quarter" idx="10"/>
          </p:nvPr>
        </p:nvSpPr>
        <p:spPr/>
        <p:txBody>
          <a:bodyPr/>
          <a:lstStyle/>
          <a:p>
            <a:fld id="{C258DC67-DFAA-4E48-A956-ABDF6A5E3E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Having</a:t>
            </a:r>
            <a:r>
              <a:rPr lang="en-US" baseline="0" dirty="0" smtClean="0"/>
              <a:t> an alarm system only does you good if you can respond to the alarm quickly enough to stop any loss. If the crook can get in and get out very quickly he might not even care if he was detected on the alarm or CCTV system. </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Could</a:t>
            </a:r>
            <a:r>
              <a:rPr lang="en-US" baseline="0" dirty="0" smtClean="0"/>
              <a:t> someone stay behind on your museum? Even if they are detected once they begin to move around after closing, they might be able to break out again quickly. Arriving police would assume that the person was inside and would search the building. In fact, the crook would be making his escape.</a:t>
            </a:r>
            <a:endParaRPr lang="en-US" dirty="0" smtClean="0"/>
          </a:p>
          <a:p>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Understanding</a:t>
            </a:r>
            <a:r>
              <a:rPr lang="en-US" baseline="0" dirty="0" smtClean="0"/>
              <a:t> the concept of “Gray Hours” is important.  Many experts think we are most vulnerable during these hours. They occur in the morning, again after closing before the alarms are activated, on closed Mondays for those who close on Monday and before and after after hour special events.</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 your security people check each item each day at closing to see if something has been damaged? They should.</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happens most often with teenagers and kids in the museum but it also happens with adults.</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FEMA can help you predict your flood or natural disaster risk. And as for airplane crashes, if you are located under the flight path near an airport, your risk is obviously greater than if you were not located near the airport.</a:t>
            </a:r>
            <a:endParaRPr lang="en-US" dirty="0"/>
          </a:p>
        </p:txBody>
      </p:sp>
      <p:sp>
        <p:nvSpPr>
          <p:cNvPr id="4" name="Slide Number Placeholder 3"/>
          <p:cNvSpPr>
            <a:spLocks noGrp="1"/>
          </p:cNvSpPr>
          <p:nvPr>
            <p:ph type="sldNum" sz="quarter" idx="10"/>
          </p:nvPr>
        </p:nvSpPr>
        <p:spPr/>
        <p:txBody>
          <a:bodyPr/>
          <a:lstStyle/>
          <a:p>
            <a:fld id="{C258DC67-DFAA-4E48-A956-ABDF6A5E3EA1}"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DF85F5-FB5E-4F79-A561-97039C58DE01}"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872A48-72FB-0342-86C1-5A7529700538}" type="datetimeFigureOut">
              <a:rPr lang="en-US" smtClean="0"/>
              <a:pPr/>
              <a:t>4/26/11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41872A48-72FB-0342-86C1-5A7529700538}" type="datetimeFigureOut">
              <a:rPr lang="en-US" smtClean="0"/>
              <a:pPr/>
              <a:t>4/26/11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1872A48-72FB-0342-86C1-5A7529700538}" type="datetimeFigureOut">
              <a:rPr lang="en-US" smtClean="0"/>
              <a:pPr/>
              <a:t>4/26/11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72A48-72FB-0342-86C1-5A7529700538}" type="datetimeFigureOut">
              <a:rPr lang="en-US" smtClean="0"/>
              <a:pPr/>
              <a:t>4/26/11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93A833B-AE7F-E647-931E-84A948D9056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872A48-72FB-0342-86C1-5A7529700538}" type="datetimeFigureOut">
              <a:rPr lang="en-US" smtClean="0"/>
              <a:pPr/>
              <a:t>4/26/11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1AA4845-A08A-4DF4-8D99-E2E7B6D41C67}" type="slidenum">
              <a:rPr/>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41872A48-72FB-0342-86C1-5A7529700538}" type="datetimeFigureOut">
              <a:rPr lang="en-US" smtClean="0"/>
              <a:pPr/>
              <a:t>4/26/11</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993A833B-AE7F-E647-931E-84A948D9056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Lst>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322921" y="1523999"/>
            <a:ext cx="6498158" cy="2514106"/>
          </a:xfrm>
        </p:spPr>
        <p:txBody>
          <a:bodyPr/>
          <a:lstStyle/>
          <a:p>
            <a:r>
              <a:rPr lang="en-US" dirty="0" smtClean="0"/>
              <a:t>Threats</a:t>
            </a:r>
            <a:br>
              <a:rPr lang="en-US" dirty="0" smtClean="0"/>
            </a:br>
            <a:r>
              <a:rPr lang="en-US" dirty="0" smtClean="0"/>
              <a:t>Museums Face</a:t>
            </a:r>
            <a:endParaRPr lang="en-US" dirty="0"/>
          </a:p>
        </p:txBody>
      </p:sp>
      <p:sp>
        <p:nvSpPr>
          <p:cNvPr id="3" name="Subtitle 2"/>
          <p:cNvSpPr>
            <a:spLocks noGrp="1"/>
          </p:cNvSpPr>
          <p:nvPr>
            <p:ph type="subTitle" idx="1"/>
          </p:nvPr>
        </p:nvSpPr>
        <p:spPr>
          <a:xfrm>
            <a:off x="1322921" y="4366290"/>
            <a:ext cx="6498159" cy="841865"/>
          </a:xfrm>
        </p:spPr>
        <p:txBody>
          <a:bodyPr/>
          <a:lstStyle/>
          <a:p>
            <a:r>
              <a:rPr lang="en-US" dirty="0" smtClean="0">
                <a:solidFill>
                  <a:srgbClr val="000090"/>
                </a:solidFill>
              </a:rPr>
              <a:t>For AAM Members</a:t>
            </a:r>
            <a:endParaRPr lang="en-US" dirty="0">
              <a:solidFill>
                <a:srgbClr val="000090"/>
              </a:solidFill>
            </a:endParaRPr>
          </a:p>
        </p:txBody>
      </p:sp>
      <p:pic>
        <p:nvPicPr>
          <p:cNvPr id="4" name="Picture 3" descr="museum.png"/>
          <p:cNvPicPr>
            <a:picLocks noChangeAspect="1"/>
          </p:cNvPicPr>
          <p:nvPr/>
        </p:nvPicPr>
        <p:blipFill>
          <a:blip r:embed="rId3"/>
          <a:stretch>
            <a:fillRect/>
          </a:stretch>
        </p:blipFill>
        <p:spPr>
          <a:xfrm>
            <a:off x="3406775" y="608011"/>
            <a:ext cx="2336800" cy="1831975"/>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Disasters</a:t>
            </a:r>
            <a:endParaRPr lang="en-US" dirty="0"/>
          </a:p>
        </p:txBody>
      </p:sp>
      <p:sp>
        <p:nvSpPr>
          <p:cNvPr id="3" name="Content Placeholder 2"/>
          <p:cNvSpPr>
            <a:spLocks noGrp="1"/>
          </p:cNvSpPr>
          <p:nvPr>
            <p:ph idx="1"/>
          </p:nvPr>
        </p:nvSpPr>
        <p:spPr/>
        <p:txBody>
          <a:bodyPr/>
          <a:lstStyle/>
          <a:p>
            <a:r>
              <a:rPr lang="en-US" dirty="0" smtClean="0"/>
              <a:t>Disasters can be natural like floods, hurricanes, tornados, winter storms, earthquakes, tsunamis, wild fires, etc.</a:t>
            </a:r>
          </a:p>
          <a:p>
            <a:r>
              <a:rPr lang="en-US" dirty="0" smtClean="0"/>
              <a:t>Or they can be man-made disasters like airplane crashes.</a:t>
            </a:r>
            <a:endParaRPr lang="en-US" dirty="0"/>
          </a:p>
        </p:txBody>
      </p:sp>
      <p:pic>
        <p:nvPicPr>
          <p:cNvPr id="4" name="Picture 3" descr="aircrash.jpg"/>
          <p:cNvPicPr>
            <a:picLocks noChangeAspect="1"/>
          </p:cNvPicPr>
          <p:nvPr/>
        </p:nvPicPr>
        <p:blipFill>
          <a:blip r:embed="rId3"/>
          <a:stretch>
            <a:fillRect/>
          </a:stretch>
        </p:blipFill>
        <p:spPr>
          <a:xfrm>
            <a:off x="3025405" y="3825630"/>
            <a:ext cx="2958060" cy="2117971"/>
          </a:xfrm>
          <a:prstGeom prst="rect">
            <a:avLst/>
          </a:prstGeom>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a:t>
            </a:r>
            <a:endParaRPr lang="en-US" dirty="0"/>
          </a:p>
        </p:txBody>
      </p:sp>
      <p:sp>
        <p:nvSpPr>
          <p:cNvPr id="3" name="Content Placeholder 2"/>
          <p:cNvSpPr>
            <a:spLocks noGrp="1"/>
          </p:cNvSpPr>
          <p:nvPr>
            <p:ph idx="1"/>
          </p:nvPr>
        </p:nvSpPr>
        <p:spPr/>
        <p:txBody>
          <a:bodyPr/>
          <a:lstStyle/>
          <a:p>
            <a:r>
              <a:rPr lang="en-US" dirty="0" smtClean="0"/>
              <a:t>The crime risk that you face cannot always be accurately predicted. Museum thieves go where the art or artifacts are and they will find you. You need to be ready.</a:t>
            </a:r>
          </a:p>
          <a:p>
            <a:r>
              <a:rPr lang="en-US" dirty="0" smtClean="0"/>
              <a:t>Street crime can be predicted in general. Tools like the CAP Index are widely used by property managers to predict the likelihood of a crime at any given address in North America. </a:t>
            </a:r>
            <a:endParaRPr lang="en-US" dirty="0"/>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 Index</a:t>
            </a:r>
            <a:endParaRPr lang="en-US" dirty="0"/>
          </a:p>
        </p:txBody>
      </p:sp>
      <p:sp>
        <p:nvSpPr>
          <p:cNvPr id="3" name="Content Placeholder 2"/>
          <p:cNvSpPr>
            <a:spLocks noGrp="1"/>
          </p:cNvSpPr>
          <p:nvPr>
            <p:ph idx="1"/>
          </p:nvPr>
        </p:nvSpPr>
        <p:spPr/>
        <p:txBody>
          <a:bodyPr/>
          <a:lstStyle/>
          <a:p>
            <a:r>
              <a:rPr lang="en-US" dirty="0" smtClean="0"/>
              <a:t>Shows you crime in your area and gives you information on how likely it is that crime will spill over to your property.</a:t>
            </a:r>
            <a:endParaRPr lang="en-US" dirty="0"/>
          </a:p>
        </p:txBody>
      </p:sp>
      <p:pic>
        <p:nvPicPr>
          <p:cNvPr id="4" name="Picture 3" descr="prod_report_features_sample.png"/>
          <p:cNvPicPr>
            <a:picLocks noChangeAspect="1"/>
          </p:cNvPicPr>
          <p:nvPr/>
        </p:nvPicPr>
        <p:blipFill>
          <a:blip r:embed="rId3"/>
          <a:stretch>
            <a:fillRect/>
          </a:stretch>
        </p:blipFill>
        <p:spPr>
          <a:xfrm>
            <a:off x="2388352" y="2392715"/>
            <a:ext cx="4418807" cy="3908945"/>
          </a:xfrm>
          <a:prstGeom prst="rect">
            <a:avLst/>
          </a:prstGeom>
        </p:spPr>
      </p:pic>
    </p:spTree>
  </p:cSld>
  <p:clrMapOvr>
    <a:masterClrMapping/>
  </p:clrMapOvr>
  <p:transition>
    <p:pull dir="l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a:t>
            </a:r>
            <a:endParaRPr lang="en-US" dirty="0"/>
          </a:p>
        </p:txBody>
      </p:sp>
      <p:sp>
        <p:nvSpPr>
          <p:cNvPr id="3" name="Content Placeholder 2"/>
          <p:cNvSpPr>
            <a:spLocks noGrp="1"/>
          </p:cNvSpPr>
          <p:nvPr>
            <p:ph idx="1"/>
          </p:nvPr>
        </p:nvSpPr>
        <p:spPr/>
        <p:txBody>
          <a:bodyPr/>
          <a:lstStyle/>
          <a:p>
            <a:r>
              <a:rPr lang="en-US" dirty="0" smtClean="0"/>
              <a:t>Crime risks like gang activity can generally be predicted by observation. Is there gang activity or graffiti in the museum?</a:t>
            </a:r>
          </a:p>
          <a:p>
            <a:r>
              <a:rPr lang="en-US" dirty="0" smtClean="0"/>
              <a:t>Knowing the risk and likelihood of spillover gives you the ability to make sound decisions on how to deploy limited resources.</a:t>
            </a:r>
          </a:p>
          <a:p>
            <a:r>
              <a:rPr lang="en-US" dirty="0" smtClean="0"/>
              <a:t>All of your security people—guards, guides, docents, etc.—must be aware of the risks you face and how to deal with them.</a:t>
            </a:r>
            <a:endParaRPr lang="en-US" dirty="0"/>
          </a:p>
        </p:txBody>
      </p:sp>
    </p:spTree>
  </p:cSld>
  <p:clrMapOvr>
    <a:masterClrMapping/>
  </p:clrMapOvr>
  <p:transition>
    <p:pull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Crime</a:t>
            </a:r>
            <a:endParaRPr lang="en-US" dirty="0"/>
          </a:p>
        </p:txBody>
      </p:sp>
      <p:sp>
        <p:nvSpPr>
          <p:cNvPr id="3" name="Content Placeholder 2"/>
          <p:cNvSpPr>
            <a:spLocks noGrp="1"/>
          </p:cNvSpPr>
          <p:nvPr>
            <p:ph idx="1"/>
          </p:nvPr>
        </p:nvSpPr>
        <p:spPr/>
        <p:txBody>
          <a:bodyPr/>
          <a:lstStyle/>
          <a:p>
            <a:r>
              <a:rPr lang="en-US" dirty="0" smtClean="0"/>
              <a:t>Risks like Workplace Violence cannot be predicted on a case by case basis but you can be aware of the domestic situation of your staff to some degree and can be alert to problems that might result from a divorce or similar event.</a:t>
            </a:r>
            <a:endParaRPr lang="en-US" dirty="0"/>
          </a:p>
        </p:txBody>
      </p:sp>
    </p:spTree>
  </p:cSld>
  <p:clrMapOvr>
    <a:masterClrMapping/>
  </p:clrMapOvr>
  <p:transition>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Politics and Religion</a:t>
            </a:r>
            <a:endParaRPr lang="en-US" dirty="0"/>
          </a:p>
        </p:txBody>
      </p:sp>
      <p:sp>
        <p:nvSpPr>
          <p:cNvPr id="3" name="Content Placeholder 2"/>
          <p:cNvSpPr>
            <a:spLocks noGrp="1"/>
          </p:cNvSpPr>
          <p:nvPr>
            <p:ph idx="1"/>
          </p:nvPr>
        </p:nvSpPr>
        <p:spPr/>
        <p:txBody>
          <a:bodyPr/>
          <a:lstStyle/>
          <a:p>
            <a:r>
              <a:rPr lang="en-US" dirty="0" smtClean="0"/>
              <a:t>Religious institutions face unique risks as do museums that have a political or social message.</a:t>
            </a:r>
          </a:p>
          <a:p>
            <a:r>
              <a:rPr lang="en-US" dirty="0" smtClean="0"/>
              <a:t>Jewish museums have been bombed, a guard was shot and killed at one and vandalism is a constant risk.</a:t>
            </a:r>
          </a:p>
          <a:p>
            <a:r>
              <a:rPr lang="en-US" dirty="0" smtClean="0"/>
              <a:t>A painting of Chairman Mao at one major museum was the constant target of vandals during the Cold War.</a:t>
            </a:r>
          </a:p>
          <a:p>
            <a:r>
              <a:rPr lang="en-US" dirty="0" smtClean="0"/>
              <a:t>People often picket politically oriented exhibits.</a:t>
            </a:r>
            <a:endParaRPr lang="en-US" dirty="0"/>
          </a:p>
        </p:txBody>
      </p:sp>
    </p:spTree>
  </p:cSld>
  <p:clrMapOvr>
    <a:masterClrMapping/>
  </p:clrMapOvr>
  <p:transition>
    <p:spli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Race, Politics </a:t>
            </a:r>
            <a:br>
              <a:rPr lang="en-US" dirty="0" smtClean="0"/>
            </a:br>
            <a:r>
              <a:rPr lang="en-US" dirty="0" smtClean="0"/>
              <a:t>and </a:t>
            </a:r>
            <a:r>
              <a:rPr lang="en-US" dirty="0" smtClean="0"/>
              <a:t>Religion</a:t>
            </a:r>
            <a:endParaRPr lang="en-US" dirty="0"/>
          </a:p>
        </p:txBody>
      </p:sp>
      <p:sp>
        <p:nvSpPr>
          <p:cNvPr id="3" name="Content Placeholder 2"/>
          <p:cNvSpPr>
            <a:spLocks noGrp="1"/>
          </p:cNvSpPr>
          <p:nvPr>
            <p:ph idx="1"/>
          </p:nvPr>
        </p:nvSpPr>
        <p:spPr/>
        <p:txBody>
          <a:bodyPr/>
          <a:lstStyle/>
          <a:p>
            <a:r>
              <a:rPr lang="en-US" dirty="0" smtClean="0"/>
              <a:t>Race, gender politics, and sex are lightening rods to protests.</a:t>
            </a:r>
            <a:endParaRPr lang="en-US" dirty="0"/>
          </a:p>
        </p:txBody>
      </p:sp>
      <p:pic>
        <p:nvPicPr>
          <p:cNvPr id="4" name="Picture 3" descr="starbars.jpg"/>
          <p:cNvPicPr>
            <a:picLocks noChangeAspect="1"/>
          </p:cNvPicPr>
          <p:nvPr/>
        </p:nvPicPr>
        <p:blipFill>
          <a:blip r:embed="rId3"/>
          <a:stretch>
            <a:fillRect/>
          </a:stretch>
        </p:blipFill>
        <p:spPr>
          <a:xfrm>
            <a:off x="4132309" y="2963917"/>
            <a:ext cx="1377951" cy="1033463"/>
          </a:xfrm>
          <a:prstGeom prst="rect">
            <a:avLst/>
          </a:prstGeom>
        </p:spPr>
      </p:pic>
      <p:pic>
        <p:nvPicPr>
          <p:cNvPr id="5" name="Picture 4" descr="original.jpg"/>
          <p:cNvPicPr>
            <a:picLocks noChangeAspect="1"/>
          </p:cNvPicPr>
          <p:nvPr/>
        </p:nvPicPr>
        <p:blipFill>
          <a:blip r:embed="rId4"/>
          <a:stretch>
            <a:fillRect/>
          </a:stretch>
        </p:blipFill>
        <p:spPr>
          <a:xfrm>
            <a:off x="6239028" y="2617076"/>
            <a:ext cx="1581358" cy="2094414"/>
          </a:xfrm>
          <a:prstGeom prst="rect">
            <a:avLst/>
          </a:prstGeom>
        </p:spPr>
      </p:pic>
      <p:pic>
        <p:nvPicPr>
          <p:cNvPr id="7" name="Picture 6" descr="douglas.jpg"/>
          <p:cNvPicPr>
            <a:picLocks noChangeAspect="1"/>
          </p:cNvPicPr>
          <p:nvPr/>
        </p:nvPicPr>
        <p:blipFill>
          <a:blip r:embed="rId5"/>
          <a:stretch>
            <a:fillRect/>
          </a:stretch>
        </p:blipFill>
        <p:spPr>
          <a:xfrm>
            <a:off x="2114762" y="2617076"/>
            <a:ext cx="1300692" cy="2050758"/>
          </a:xfrm>
          <a:prstGeom prst="rect">
            <a:avLst/>
          </a:prstGeom>
        </p:spPr>
      </p:pic>
    </p:spTree>
  </p:cSld>
  <p:clrMapOvr>
    <a:masterClrMapping/>
  </p:clrMapOvr>
  <p:transition>
    <p:wheel spokes="3"/>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Preparedness</a:t>
            </a:r>
            <a:endParaRPr lang="en-US" dirty="0"/>
          </a:p>
        </p:txBody>
      </p:sp>
      <p:sp>
        <p:nvSpPr>
          <p:cNvPr id="3" name="Content Placeholder 2"/>
          <p:cNvSpPr>
            <a:spLocks noGrp="1"/>
          </p:cNvSpPr>
          <p:nvPr>
            <p:ph idx="1"/>
          </p:nvPr>
        </p:nvSpPr>
        <p:spPr/>
        <p:txBody>
          <a:bodyPr/>
          <a:lstStyle/>
          <a:p>
            <a:r>
              <a:rPr lang="en-US" dirty="0" smtClean="0"/>
              <a:t>One role of the protection department is to develop preparedness plans to deal with all risks.</a:t>
            </a:r>
          </a:p>
          <a:p>
            <a:r>
              <a:rPr lang="en-US" dirty="0" smtClean="0"/>
              <a:t>FEMA is a source for much information on disaster preparedness.</a:t>
            </a:r>
          </a:p>
          <a:p>
            <a:r>
              <a:rPr lang="en-US" dirty="0" smtClean="0"/>
              <a:t>Your local police can advise you on local crime trends and often provide free surveys.</a:t>
            </a:r>
          </a:p>
          <a:p>
            <a:r>
              <a:rPr lang="en-US" dirty="0" smtClean="0"/>
              <a:t>You can’t stop a natural disaster but you can minimize the effect with proper planning.</a:t>
            </a:r>
            <a:endParaRPr lang="en-US" dirty="0"/>
          </a:p>
        </p:txBody>
      </p:sp>
    </p:spTree>
  </p:cSld>
  <p:clrMapOvr>
    <a:masterClrMapping/>
  </p:clrMapOvr>
  <p:transition>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Preparedness</a:t>
            </a:r>
            <a:endParaRPr lang="en-US" dirty="0"/>
          </a:p>
        </p:txBody>
      </p:sp>
      <p:sp>
        <p:nvSpPr>
          <p:cNvPr id="3" name="Content Placeholder 2"/>
          <p:cNvSpPr>
            <a:spLocks noGrp="1"/>
          </p:cNvSpPr>
          <p:nvPr>
            <p:ph idx="1"/>
          </p:nvPr>
        </p:nvSpPr>
        <p:spPr/>
        <p:txBody>
          <a:bodyPr/>
          <a:lstStyle/>
          <a:p>
            <a:r>
              <a:rPr lang="en-US" dirty="0" smtClean="0"/>
              <a:t>Much of preparedness as a countermeasure to crime and disaster is simply facility maintenance.</a:t>
            </a:r>
          </a:p>
          <a:p>
            <a:pPr lvl="1"/>
            <a:r>
              <a:rPr lang="en-US" dirty="0" smtClean="0"/>
              <a:t>Keep a fire break around the building if you are prone to wildfires.</a:t>
            </a:r>
          </a:p>
          <a:p>
            <a:pPr lvl="1"/>
            <a:r>
              <a:rPr lang="en-US" dirty="0" smtClean="0"/>
              <a:t>Maintain exterior lighting in good operating condition.</a:t>
            </a:r>
          </a:p>
          <a:p>
            <a:pPr lvl="1"/>
            <a:r>
              <a:rPr lang="en-US" dirty="0" smtClean="0"/>
              <a:t>Move collection storage above surge tide levels.</a:t>
            </a:r>
          </a:p>
          <a:p>
            <a:pPr lvl="1"/>
            <a:r>
              <a:rPr lang="en-US" dirty="0" smtClean="0"/>
              <a:t>Keep generators working and fueled.</a:t>
            </a:r>
          </a:p>
          <a:p>
            <a:pPr lvl="1"/>
            <a:r>
              <a:rPr lang="en-US" dirty="0" smtClean="0"/>
              <a:t>What else can you do?</a:t>
            </a:r>
            <a:endParaRPr lang="en-US" dirty="0"/>
          </a:p>
        </p:txBody>
      </p:sp>
    </p:spTree>
  </p:cSld>
  <p:clrMapOvr>
    <a:masterClrMapping/>
  </p:clrMapOvr>
  <p:transition>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a Plan!</a:t>
            </a:r>
            <a:endParaRPr lang="en-US" dirty="0"/>
          </a:p>
        </p:txBody>
      </p:sp>
      <p:sp>
        <p:nvSpPr>
          <p:cNvPr id="3" name="Content Placeholder 2"/>
          <p:cNvSpPr>
            <a:spLocks noGrp="1"/>
          </p:cNvSpPr>
          <p:nvPr>
            <p:ph idx="1"/>
          </p:nvPr>
        </p:nvSpPr>
        <p:spPr/>
        <p:txBody>
          <a:bodyPr/>
          <a:lstStyle/>
          <a:p>
            <a:r>
              <a:rPr lang="en-US" dirty="0" smtClean="0"/>
              <a:t>You need a disaster plan.</a:t>
            </a:r>
          </a:p>
          <a:p>
            <a:r>
              <a:rPr lang="en-US" dirty="0" smtClean="0"/>
              <a:t>You need a plan for dealing with a major theft of collections.</a:t>
            </a:r>
          </a:p>
          <a:p>
            <a:r>
              <a:rPr lang="en-US" dirty="0" smtClean="0"/>
              <a:t>You need a relocation plan.</a:t>
            </a:r>
          </a:p>
          <a:p>
            <a:r>
              <a:rPr lang="en-US" dirty="0" smtClean="0"/>
              <a:t>You need access to resources such as cash following an earthquake or hurricane, trucks to move collections, and items like plastic to cover items when the roof blows off. None of this will be available after the disaster occurs!</a:t>
            </a:r>
            <a:endParaRPr lang="en-US" dirty="0"/>
          </a:p>
        </p:txBody>
      </p:sp>
    </p:spTree>
  </p:cSld>
  <p:clrMapOvr>
    <a:masterClrMapping/>
  </p:clrMapOvr>
  <p:transition>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Museums Face Many Risks</a:t>
            </a:r>
            <a:endParaRPr lang="en-US" dirty="0"/>
          </a:p>
        </p:txBody>
      </p:sp>
      <p:sp>
        <p:nvSpPr>
          <p:cNvPr id="3" name="Content Placeholder 2"/>
          <p:cNvSpPr>
            <a:spLocks noGrp="1"/>
          </p:cNvSpPr>
          <p:nvPr>
            <p:ph idx="1"/>
          </p:nvPr>
        </p:nvSpPr>
        <p:spPr/>
        <p:txBody>
          <a:bodyPr/>
          <a:lstStyle/>
          <a:p>
            <a:r>
              <a:rPr lang="en-US" dirty="0" smtClean="0"/>
              <a:t>Fires are the most devastating threat we face.</a:t>
            </a:r>
          </a:p>
          <a:p>
            <a:r>
              <a:rPr lang="en-US" dirty="0" smtClean="0"/>
              <a:t>Thefts are relatively common, in general.</a:t>
            </a:r>
          </a:p>
          <a:p>
            <a:r>
              <a:rPr lang="en-US" dirty="0" smtClean="0"/>
              <a:t>Vandalism is also a concern.</a:t>
            </a:r>
          </a:p>
          <a:p>
            <a:r>
              <a:rPr lang="en-US" dirty="0" smtClean="0"/>
              <a:t>Natural and man made disasters.</a:t>
            </a:r>
          </a:p>
          <a:p>
            <a:r>
              <a:rPr lang="en-US" dirty="0" smtClean="0"/>
              <a:t>Workplace Violence.</a:t>
            </a:r>
          </a:p>
          <a:p>
            <a:r>
              <a:rPr lang="en-US" dirty="0" smtClean="0"/>
              <a:t>General Disorder such as gang activity or street crime.</a:t>
            </a:r>
            <a:endParaRPr lang="en-US" dirty="0"/>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Training</a:t>
            </a:r>
            <a:endParaRPr lang="en-US" dirty="0"/>
          </a:p>
        </p:txBody>
      </p:sp>
      <p:sp>
        <p:nvSpPr>
          <p:cNvPr id="3" name="Content Placeholder 2"/>
          <p:cNvSpPr>
            <a:spLocks noGrp="1"/>
          </p:cNvSpPr>
          <p:nvPr>
            <p:ph idx="1"/>
          </p:nvPr>
        </p:nvSpPr>
        <p:spPr/>
        <p:txBody>
          <a:bodyPr/>
          <a:lstStyle/>
          <a:p>
            <a:r>
              <a:rPr lang="en-US" dirty="0" smtClean="0"/>
              <a:t>If you want guards to help you evacuate collections, you better train them on how it is to be done.</a:t>
            </a:r>
          </a:p>
          <a:p>
            <a:r>
              <a:rPr lang="en-US" dirty="0" smtClean="0"/>
              <a:t>Everyone must know the plan, especially how to reach key people when a problem occurs.</a:t>
            </a:r>
            <a:endParaRPr lang="en-US" dirty="0"/>
          </a:p>
        </p:txBody>
      </p:sp>
      <p:pic>
        <p:nvPicPr>
          <p:cNvPr id="4" name="Picture 3"/>
          <p:cNvPicPr>
            <a:picLocks noChangeAspect="1"/>
          </p:cNvPicPr>
          <p:nvPr/>
        </p:nvPicPr>
        <p:blipFill>
          <a:blip r:embed="rId3"/>
          <a:stretch>
            <a:fillRect/>
          </a:stretch>
        </p:blipFill>
        <p:spPr>
          <a:xfrm>
            <a:off x="3668393" y="3631781"/>
            <a:ext cx="2011377" cy="1461719"/>
          </a:xfrm>
          <a:prstGeom prst="rect">
            <a:avLst/>
          </a:prstGeom>
        </p:spPr>
      </p:pic>
    </p:spTree>
  </p:cSld>
  <p:clrMapOvr>
    <a:masterClrMapping/>
  </p:clrMapOvr>
  <p:transition>
    <p:split orient="ver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Staffing</a:t>
            </a:r>
            <a:endParaRPr lang="en-US" dirty="0"/>
          </a:p>
        </p:txBody>
      </p:sp>
      <p:sp>
        <p:nvSpPr>
          <p:cNvPr id="3" name="Content Placeholder 2"/>
          <p:cNvSpPr>
            <a:spLocks noGrp="1"/>
          </p:cNvSpPr>
          <p:nvPr>
            <p:ph idx="1"/>
          </p:nvPr>
        </p:nvSpPr>
        <p:spPr/>
        <p:txBody>
          <a:bodyPr/>
          <a:lstStyle/>
          <a:p>
            <a:r>
              <a:rPr lang="en-US" dirty="0" smtClean="0"/>
              <a:t>Nearly every museum makes this mistake:  We provide staff to deal with an ordinary situation not an extraordinary situation. We have enough guards on staff to deal with a quiet, sunny day and this leaves us inadequately staffed when there is a problem.</a:t>
            </a:r>
            <a:endParaRPr lang="en-US" dirty="0"/>
          </a:p>
        </p:txBody>
      </p:sp>
      <p:pic>
        <p:nvPicPr>
          <p:cNvPr id="4" name="Picture 3"/>
          <p:cNvPicPr>
            <a:picLocks noChangeAspect="1"/>
          </p:cNvPicPr>
          <p:nvPr/>
        </p:nvPicPr>
        <p:blipFill>
          <a:blip r:embed="rId3"/>
          <a:stretch>
            <a:fillRect/>
          </a:stretch>
        </p:blipFill>
        <p:spPr>
          <a:xfrm>
            <a:off x="3872612" y="3863710"/>
            <a:ext cx="1607189" cy="2079891"/>
          </a:xfrm>
          <a:prstGeom prst="rect">
            <a:avLst/>
          </a:prstGeom>
        </p:spPr>
      </p:pic>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Secondary Considerations</a:t>
            </a:r>
            <a:endParaRPr lang="en-US" dirty="0"/>
          </a:p>
        </p:txBody>
      </p:sp>
      <p:sp>
        <p:nvSpPr>
          <p:cNvPr id="3" name="Content Placeholder 2"/>
          <p:cNvSpPr>
            <a:spLocks noGrp="1"/>
          </p:cNvSpPr>
          <p:nvPr>
            <p:ph idx="1"/>
          </p:nvPr>
        </p:nvSpPr>
        <p:spPr/>
        <p:txBody>
          <a:bodyPr/>
          <a:lstStyle/>
          <a:p>
            <a:r>
              <a:rPr lang="en-US" dirty="0" smtClean="0"/>
              <a:t>The ramifications of being hit by a hurricane is not always just the storm damage. Are you ready for the air conditioning to fail? Are you ready to be without power for several days?</a:t>
            </a:r>
          </a:p>
          <a:p>
            <a:r>
              <a:rPr lang="en-US" dirty="0" smtClean="0"/>
              <a:t>Your systems—fire detection, burglar alarm, CCTV, etc.—need battery back up and alternate reporting methods like cellular back-up to the phone lines.</a:t>
            </a:r>
            <a:endParaRPr lang="en-US" dirty="0"/>
          </a:p>
        </p:txBody>
      </p:sp>
    </p:spTree>
  </p:cSld>
  <p:clrMapOvr>
    <a:masterClrMapping/>
  </p:clrMapOvr>
  <p:transition>
    <p:diamon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32998"/>
          </a:xfrm>
        </p:spPr>
        <p:txBody>
          <a:bodyPr/>
          <a:lstStyle/>
          <a:p>
            <a:r>
              <a:rPr lang="en-US" dirty="0" smtClean="0"/>
              <a:t>House Museums Face Slightly Different Risks</a:t>
            </a:r>
            <a:endParaRPr lang="en-US" dirty="0"/>
          </a:p>
        </p:txBody>
      </p:sp>
      <p:sp>
        <p:nvSpPr>
          <p:cNvPr id="3" name="Content Placeholder 2"/>
          <p:cNvSpPr>
            <a:spLocks noGrp="1"/>
          </p:cNvSpPr>
          <p:nvPr>
            <p:ph idx="1"/>
          </p:nvPr>
        </p:nvSpPr>
        <p:spPr>
          <a:xfrm>
            <a:off x="549275" y="2197413"/>
            <a:ext cx="8042276" cy="3746187"/>
          </a:xfrm>
        </p:spPr>
        <p:txBody>
          <a:bodyPr/>
          <a:lstStyle/>
          <a:p>
            <a:r>
              <a:rPr lang="en-US" dirty="0" smtClean="0"/>
              <a:t>Vandalism is often associated with the desire for a piece of a historic artifact.</a:t>
            </a:r>
          </a:p>
          <a:p>
            <a:r>
              <a:rPr lang="en-US" dirty="0" smtClean="0"/>
              <a:t>The nature of how tours occur contributes to a greater risk from thefts.</a:t>
            </a:r>
          </a:p>
          <a:p>
            <a:r>
              <a:rPr lang="en-US" dirty="0" smtClean="0"/>
              <a:t>Visitors sometimes steal furniture hardware or pieces of furniture or decorative items like silverware on display within reach of the tour.</a:t>
            </a:r>
          </a:p>
        </p:txBody>
      </p:sp>
    </p:spTree>
  </p:cSld>
  <p:clrMapOvr>
    <a:masterClrMapping/>
  </p:clrMapOvr>
  <p:transition>
    <p:pu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832998"/>
          </a:xfrm>
        </p:spPr>
        <p:txBody>
          <a:bodyPr/>
          <a:lstStyle/>
          <a:p>
            <a:r>
              <a:rPr lang="en-US" dirty="0" smtClean="0"/>
              <a:t>House Museums Face Slightly Different Risks</a:t>
            </a:r>
            <a:endParaRPr lang="en-US" dirty="0"/>
          </a:p>
        </p:txBody>
      </p:sp>
      <p:sp>
        <p:nvSpPr>
          <p:cNvPr id="3" name="Content Placeholder 2"/>
          <p:cNvSpPr>
            <a:spLocks noGrp="1"/>
          </p:cNvSpPr>
          <p:nvPr>
            <p:ph idx="1"/>
          </p:nvPr>
        </p:nvSpPr>
        <p:spPr>
          <a:xfrm>
            <a:off x="549275" y="2197413"/>
            <a:ext cx="4631017" cy="3938223"/>
          </a:xfrm>
        </p:spPr>
        <p:txBody>
          <a:bodyPr>
            <a:normAutofit lnSpcReduction="10000"/>
          </a:bodyPr>
          <a:lstStyle/>
          <a:p>
            <a:r>
              <a:rPr lang="en-US" dirty="0" smtClean="0"/>
              <a:t>House museums are often located in older parts of town, i.e., high crime areas, near flooding rivers, in very rural areas. This contributes to the risk.</a:t>
            </a:r>
          </a:p>
          <a:p>
            <a:r>
              <a:rPr lang="en-US" dirty="0" smtClean="0"/>
              <a:t>When the building itself is the major artifact the protection strategy needs to address this fact.</a:t>
            </a:r>
          </a:p>
        </p:txBody>
      </p:sp>
      <p:pic>
        <p:nvPicPr>
          <p:cNvPr id="4" name="Picture 3"/>
          <p:cNvPicPr>
            <a:picLocks noChangeAspect="1"/>
          </p:cNvPicPr>
          <p:nvPr/>
        </p:nvPicPr>
        <p:blipFill>
          <a:blip r:embed="rId3"/>
          <a:stretch>
            <a:fillRect/>
          </a:stretch>
        </p:blipFill>
        <p:spPr>
          <a:xfrm>
            <a:off x="5180292" y="1940574"/>
            <a:ext cx="3139571" cy="3355276"/>
          </a:xfrm>
          <a:prstGeom prst="rect">
            <a:avLst/>
          </a:prstGeom>
        </p:spPr>
      </p:pic>
    </p:spTree>
  </p:cSld>
  <p:clrMapOvr>
    <a:masterClrMapping/>
  </p:clrMapOvr>
  <p:transition>
    <p:cover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Credits</a:t>
            </a:r>
            <a:endParaRPr lang="en-US" dirty="0"/>
          </a:p>
        </p:txBody>
      </p:sp>
      <p:sp>
        <p:nvSpPr>
          <p:cNvPr id="3" name="Content Placeholder 2"/>
          <p:cNvSpPr>
            <a:spLocks noGrp="1"/>
          </p:cNvSpPr>
          <p:nvPr>
            <p:ph idx="1"/>
          </p:nvPr>
        </p:nvSpPr>
        <p:spPr/>
        <p:txBody>
          <a:bodyPr/>
          <a:lstStyle/>
          <a:p>
            <a:r>
              <a:rPr lang="en-US" dirty="0" smtClean="0"/>
              <a:t>This module prepared by Steve Keller, CPP.</a:t>
            </a:r>
          </a:p>
          <a:p>
            <a:r>
              <a:rPr lang="en-US" dirty="0" smtClean="0"/>
              <a:t>Copyright by the MASC. All Rights Reserved. May not be used for commercial purposes or part of any “for fee” training program</a:t>
            </a:r>
            <a:endParaRPr lang="en-US" dirty="0"/>
          </a:p>
        </p:txBody>
      </p:sp>
    </p:spTree>
  </p:cSld>
  <p:clrMapOvr>
    <a:masterClrMapping/>
  </p:clrMapOvr>
  <p:transition>
    <p:cover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Fires</a:t>
            </a:r>
            <a:endParaRPr lang="en-US" dirty="0"/>
          </a:p>
        </p:txBody>
      </p:sp>
      <p:sp>
        <p:nvSpPr>
          <p:cNvPr id="3" name="Content Placeholder 2"/>
          <p:cNvSpPr>
            <a:spLocks noGrp="1"/>
          </p:cNvSpPr>
          <p:nvPr>
            <p:ph idx="1"/>
          </p:nvPr>
        </p:nvSpPr>
        <p:spPr/>
        <p:txBody>
          <a:bodyPr/>
          <a:lstStyle/>
          <a:p>
            <a:r>
              <a:rPr lang="en-US" dirty="0" smtClean="0"/>
              <a:t>When something is stolen from a museum, it can be recovered but when it burns up, the loss is permanent and total.</a:t>
            </a:r>
          </a:p>
          <a:p>
            <a:r>
              <a:rPr lang="en-US" dirty="0" smtClean="0"/>
              <a:t>Fires are caused by man made and natural causes like human carelessness and lightening.</a:t>
            </a:r>
          </a:p>
          <a:p>
            <a:r>
              <a:rPr lang="en-US" dirty="0" smtClean="0"/>
              <a:t>Serious losses due to fire can be completely prevented with modern detection and suppression systems. Sometimes the best countermeasure is a guard patrol when everyone else has gone home.</a:t>
            </a:r>
            <a:endParaRPr lang="en-US" dirty="0"/>
          </a:p>
        </p:txBody>
      </p:sp>
      <p:pic>
        <p:nvPicPr>
          <p:cNvPr id="4" name="Picture 3" descr="flame.png"/>
          <p:cNvPicPr>
            <a:picLocks noChangeAspect="1"/>
          </p:cNvPicPr>
          <p:nvPr/>
        </p:nvPicPr>
        <p:blipFill>
          <a:blip r:embed="rId3"/>
          <a:stretch>
            <a:fillRect/>
          </a:stretch>
        </p:blipFill>
        <p:spPr>
          <a:xfrm>
            <a:off x="8231188" y="4949826"/>
            <a:ext cx="720725" cy="993775"/>
          </a:xfrm>
          <a:prstGeom prst="rect">
            <a:avLst/>
          </a:prstGeom>
        </p:spPr>
      </p:pic>
    </p:spTree>
  </p:cSld>
  <p:clrMapOvr>
    <a:masterClrMapping/>
  </p:clrMapOvr>
  <p:transition>
    <p:cut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Thefts</a:t>
            </a:r>
            <a:endParaRPr lang="en-US" dirty="0"/>
          </a:p>
        </p:txBody>
      </p:sp>
      <p:sp>
        <p:nvSpPr>
          <p:cNvPr id="3" name="Content Placeholder 2"/>
          <p:cNvSpPr>
            <a:spLocks noGrp="1"/>
          </p:cNvSpPr>
          <p:nvPr>
            <p:ph idx="1"/>
          </p:nvPr>
        </p:nvSpPr>
        <p:spPr/>
        <p:txBody>
          <a:bodyPr>
            <a:normAutofit lnSpcReduction="10000"/>
          </a:bodyPr>
          <a:lstStyle/>
          <a:p>
            <a:r>
              <a:rPr lang="en-US" dirty="0" smtClean="0"/>
              <a:t>Employees and other insiders such as contractors, volunteers, affiliated group members account for approximately 85% of all museum thefts!</a:t>
            </a:r>
          </a:p>
          <a:p>
            <a:r>
              <a:rPr lang="en-US" dirty="0" smtClean="0"/>
              <a:t>Thefts by non-employees are more often than not daytime crimes of opportunity.</a:t>
            </a:r>
          </a:p>
          <a:p>
            <a:r>
              <a:rPr lang="en-US" dirty="0" smtClean="0"/>
              <a:t>Night time break-ins do occur but not as often as one might think in larger museums but do occur more often in smaller institutions.</a:t>
            </a:r>
          </a:p>
          <a:p>
            <a:r>
              <a:rPr lang="en-US" dirty="0" smtClean="0"/>
              <a:t>Smash and grab thefts occur in smaller institutions.</a:t>
            </a:r>
          </a:p>
          <a:p>
            <a:endParaRPr lang="en-US" dirty="0"/>
          </a:p>
        </p:txBody>
      </p:sp>
      <p:pic>
        <p:nvPicPr>
          <p:cNvPr id="4" name="Picture 3" descr="burglar.jpg"/>
          <p:cNvPicPr>
            <a:picLocks noChangeAspect="1"/>
          </p:cNvPicPr>
          <p:nvPr/>
        </p:nvPicPr>
        <p:blipFill>
          <a:blip r:embed="rId3"/>
          <a:stretch>
            <a:fillRect/>
          </a:stretch>
        </p:blipFill>
        <p:spPr>
          <a:xfrm>
            <a:off x="7253209" y="4751550"/>
            <a:ext cx="795509" cy="1192051"/>
          </a:xfrm>
          <a:prstGeom prst="rect">
            <a:avLst/>
          </a:prstGeom>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Thefts</a:t>
            </a:r>
            <a:endParaRPr lang="en-US" dirty="0"/>
          </a:p>
        </p:txBody>
      </p:sp>
      <p:sp>
        <p:nvSpPr>
          <p:cNvPr id="3" name="Content Placeholder 2"/>
          <p:cNvSpPr>
            <a:spLocks noGrp="1"/>
          </p:cNvSpPr>
          <p:nvPr>
            <p:ph idx="1"/>
          </p:nvPr>
        </p:nvSpPr>
        <p:spPr/>
        <p:txBody>
          <a:bodyPr>
            <a:normAutofit lnSpcReduction="10000"/>
          </a:bodyPr>
          <a:lstStyle/>
          <a:p>
            <a:r>
              <a:rPr lang="en-US" dirty="0" smtClean="0"/>
              <a:t>I would not break in to rob a museum. That is too hard. I would pay my admission fee then, once inside, simply hide and stay behind after closing.</a:t>
            </a:r>
          </a:p>
          <a:p>
            <a:r>
              <a:rPr lang="en-US" dirty="0" smtClean="0"/>
              <a:t>History has shown that criminals can be very creative in how they carry out a robbery. Some have hidden items in the trash. Others have simply mailed items to themselves. </a:t>
            </a:r>
          </a:p>
          <a:p>
            <a:r>
              <a:rPr lang="en-US" dirty="0" smtClean="0"/>
              <a:t>Items can be stolen in transit to or from a loan.</a:t>
            </a:r>
          </a:p>
          <a:p>
            <a:r>
              <a:rPr lang="en-US" dirty="0" smtClean="0"/>
              <a:t>Items are also stolen from conservation labs or photo studios. Others from collection storage.</a:t>
            </a:r>
            <a:endParaRPr lang="en-US"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When Do Thefts Occur?</a:t>
            </a:r>
            <a:endParaRPr lang="en-US" dirty="0"/>
          </a:p>
        </p:txBody>
      </p:sp>
      <p:sp>
        <p:nvSpPr>
          <p:cNvPr id="3" name="Content Placeholder 2"/>
          <p:cNvSpPr>
            <a:spLocks noGrp="1"/>
          </p:cNvSpPr>
          <p:nvPr>
            <p:ph idx="1"/>
          </p:nvPr>
        </p:nvSpPr>
        <p:spPr/>
        <p:txBody>
          <a:bodyPr/>
          <a:lstStyle/>
          <a:p>
            <a:r>
              <a:rPr lang="en-US" dirty="0" smtClean="0"/>
              <a:t>Don’t forget about the “gray hours”, those hours of the day between the time you turn off the alarms in the morning and the guards arrive on post.</a:t>
            </a:r>
          </a:p>
          <a:p>
            <a:pPr lvl="1"/>
            <a:r>
              <a:rPr lang="en-US" dirty="0" smtClean="0"/>
              <a:t>Activity continues in the galleries during these hours.</a:t>
            </a:r>
          </a:p>
          <a:p>
            <a:pPr lvl="1"/>
            <a:r>
              <a:rPr lang="en-US" dirty="0" smtClean="0"/>
              <a:t>Contractors often work without guards present.</a:t>
            </a:r>
          </a:p>
          <a:p>
            <a:pPr lvl="1"/>
            <a:r>
              <a:rPr lang="en-US" dirty="0" smtClean="0"/>
              <a:t>Are you closed Monday? Even if you are, I’ll bet contractors and employees work but guards have a skeleton crew on duty.</a:t>
            </a:r>
          </a:p>
          <a:p>
            <a:pPr lvl="1"/>
            <a:r>
              <a:rPr lang="en-US" dirty="0" smtClean="0"/>
              <a:t>Thefts occur when you are vulnerable! Don’t be vulnerable.</a:t>
            </a:r>
            <a:endParaRPr lang="en-US" dirty="0"/>
          </a:p>
        </p:txBody>
      </p:sp>
    </p:spTree>
  </p:cSld>
  <p:clrMapOvr>
    <a:masterClrMapping/>
  </p:clrMapOvr>
  <p:transition>
    <p:pull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118188"/>
          </a:xfrm>
        </p:spPr>
        <p:txBody>
          <a:bodyPr/>
          <a:lstStyle/>
          <a:p>
            <a:r>
              <a:rPr lang="en-US" dirty="0" smtClean="0"/>
              <a:t>Museum Vandalism</a:t>
            </a:r>
            <a:endParaRPr lang="en-US" dirty="0"/>
          </a:p>
        </p:txBody>
      </p:sp>
      <p:sp>
        <p:nvSpPr>
          <p:cNvPr id="3" name="Content Placeholder 2"/>
          <p:cNvSpPr>
            <a:spLocks noGrp="1"/>
          </p:cNvSpPr>
          <p:nvPr>
            <p:ph idx="1"/>
          </p:nvPr>
        </p:nvSpPr>
        <p:spPr>
          <a:xfrm>
            <a:off x="549275" y="1600201"/>
            <a:ext cx="4840406" cy="4572922"/>
          </a:xfrm>
        </p:spPr>
        <p:txBody>
          <a:bodyPr>
            <a:normAutofit fontScale="92500" lnSpcReduction="10000"/>
          </a:bodyPr>
          <a:lstStyle/>
          <a:p>
            <a:r>
              <a:rPr lang="en-US" dirty="0" smtClean="0"/>
              <a:t>Some items are damaged for no reason.</a:t>
            </a:r>
          </a:p>
          <a:p>
            <a:r>
              <a:rPr lang="en-US" dirty="0" smtClean="0"/>
              <a:t>Some are damaged accidentally because they were so “touchable”. Acrylic paintings, plastic items, fabric items are in this category.</a:t>
            </a:r>
          </a:p>
          <a:p>
            <a:r>
              <a:rPr lang="en-US" dirty="0" smtClean="0"/>
              <a:t>One museum’s most vandalized work of art is a crucifixion painting but actually, the damage is accidental. People feel the need to touch the painting and say a prayer.</a:t>
            </a:r>
            <a:endParaRPr lang="en-US" dirty="0"/>
          </a:p>
        </p:txBody>
      </p:sp>
      <p:pic>
        <p:nvPicPr>
          <p:cNvPr id="4" name="Picture 3" descr="cross.jpg"/>
          <p:cNvPicPr>
            <a:picLocks noChangeAspect="1"/>
          </p:cNvPicPr>
          <p:nvPr/>
        </p:nvPicPr>
        <p:blipFill>
          <a:blip r:embed="rId3"/>
          <a:stretch>
            <a:fillRect/>
          </a:stretch>
        </p:blipFill>
        <p:spPr>
          <a:xfrm>
            <a:off x="6146452" y="2094613"/>
            <a:ext cx="1830388" cy="2455676"/>
          </a:xfrm>
          <a:prstGeom prst="rect">
            <a:avLst/>
          </a:prstGeom>
        </p:spPr>
      </p:pic>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Vandalism</a:t>
            </a:r>
            <a:endParaRPr lang="en-US" dirty="0"/>
          </a:p>
        </p:txBody>
      </p:sp>
      <p:sp>
        <p:nvSpPr>
          <p:cNvPr id="3" name="Content Placeholder 2"/>
          <p:cNvSpPr>
            <a:spLocks noGrp="1"/>
          </p:cNvSpPr>
          <p:nvPr>
            <p:ph idx="1"/>
          </p:nvPr>
        </p:nvSpPr>
        <p:spPr/>
        <p:txBody>
          <a:bodyPr/>
          <a:lstStyle/>
          <a:p>
            <a:r>
              <a:rPr lang="en-US" dirty="0" smtClean="0"/>
              <a:t>Art that is sexual in nature is often vandalized.</a:t>
            </a:r>
          </a:p>
          <a:p>
            <a:r>
              <a:rPr lang="en-US" dirty="0" smtClean="0"/>
              <a:t>Political items have also been a regular target of vandals. </a:t>
            </a:r>
          </a:p>
          <a:p>
            <a:r>
              <a:rPr lang="en-US" dirty="0" smtClean="0"/>
              <a:t>Another group of often-vandalized items are historic artifacts. People want a snippet of Babe Ruth’s uniform, a Moon rock or similar historic item.</a:t>
            </a:r>
            <a:endParaRPr lang="en-US" dirty="0"/>
          </a:p>
        </p:txBody>
      </p:sp>
    </p:spTree>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Museum Vandalism</a:t>
            </a:r>
            <a:endParaRPr lang="en-US" dirty="0"/>
          </a:p>
        </p:txBody>
      </p:sp>
      <p:sp>
        <p:nvSpPr>
          <p:cNvPr id="3" name="Content Placeholder 2"/>
          <p:cNvSpPr>
            <a:spLocks noGrp="1"/>
          </p:cNvSpPr>
          <p:nvPr>
            <p:ph idx="1"/>
          </p:nvPr>
        </p:nvSpPr>
        <p:spPr/>
        <p:txBody>
          <a:bodyPr/>
          <a:lstStyle/>
          <a:p>
            <a:r>
              <a:rPr lang="en-US" dirty="0" smtClean="0"/>
              <a:t>Some people vandalize for a reason—to convey a political idea or show contempt for an object—and others vandalize simply because they can.</a:t>
            </a:r>
            <a:endParaRPr lang="en-US" dirty="0"/>
          </a:p>
        </p:txBody>
      </p:sp>
      <p:pic>
        <p:nvPicPr>
          <p:cNvPr id="4" name="Picture 3" descr="vandalism.jpg"/>
          <p:cNvPicPr>
            <a:picLocks noChangeAspect="1"/>
          </p:cNvPicPr>
          <p:nvPr/>
        </p:nvPicPr>
        <p:blipFill>
          <a:blip r:embed="rId3"/>
          <a:stretch>
            <a:fillRect/>
          </a:stretch>
        </p:blipFill>
        <p:spPr>
          <a:xfrm>
            <a:off x="2696310" y="3007105"/>
            <a:ext cx="3582832" cy="2642339"/>
          </a:xfrm>
          <a:prstGeom prst="rect">
            <a:avLst/>
          </a:prstGeom>
        </p:spPr>
      </p:pic>
    </p:spTree>
  </p:cSld>
  <p:clrMapOvr>
    <a:masterClrMapping/>
  </p:clrMapOvr>
  <p:transition>
    <p:wipe dir="u"/>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1">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majorFont>
      <a:minorFont>
        <a:latin typeface="News Gothic MT"/>
        <a:ea typeface=""/>
        <a:cs typeface=""/>
        <a:font script="Jpan" typeface="ＭＳ Ｐゴシック"/>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Presentation1.potx</Template>
  <TotalTime>152</TotalTime>
  <Words>2126</Words>
  <Application>Microsoft Macintosh PowerPoint</Application>
  <PresentationFormat>On-screen Show (4:3)</PresentationFormat>
  <Paragraphs>145</Paragraphs>
  <Slides>25</Slides>
  <Notes>24</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Presentation1</vt:lpstr>
      <vt:lpstr>Threats Museums Face</vt:lpstr>
      <vt:lpstr>Museums Face Many Risks</vt:lpstr>
      <vt:lpstr>Museum Fires</vt:lpstr>
      <vt:lpstr>Museum Thefts</vt:lpstr>
      <vt:lpstr>Museum Thefts</vt:lpstr>
      <vt:lpstr>When Do Thefts Occur?</vt:lpstr>
      <vt:lpstr>Museum Vandalism</vt:lpstr>
      <vt:lpstr>Museum Vandalism</vt:lpstr>
      <vt:lpstr>Museum Vandalism</vt:lpstr>
      <vt:lpstr>Museum Disasters</vt:lpstr>
      <vt:lpstr>Crime</vt:lpstr>
      <vt:lpstr>CAP Index</vt:lpstr>
      <vt:lpstr>Crime</vt:lpstr>
      <vt:lpstr>Crime</vt:lpstr>
      <vt:lpstr>Politics and Religion</vt:lpstr>
      <vt:lpstr>Sex, Race, Politics  and Religion</vt:lpstr>
      <vt:lpstr>Preparedness</vt:lpstr>
      <vt:lpstr>Preparedness</vt:lpstr>
      <vt:lpstr>Have a Plan!</vt:lpstr>
      <vt:lpstr>Training</vt:lpstr>
      <vt:lpstr>Staffing</vt:lpstr>
      <vt:lpstr>Secondary Considerations</vt:lpstr>
      <vt:lpstr>House Museums Face Slightly Different Risks</vt:lpstr>
      <vt:lpstr>House Museums Face Slightly Different Risks</vt:lpstr>
      <vt:lpstr>Credits</vt:lpstr>
    </vt:vector>
  </TitlesOfParts>
  <Company>Steve Keller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Title Here</dc:title>
  <dc:creator>Steve Keller</dc:creator>
  <cp:lastModifiedBy>Steve Keller</cp:lastModifiedBy>
  <cp:revision>7</cp:revision>
  <dcterms:created xsi:type="dcterms:W3CDTF">2011-04-27T03:47:58Z</dcterms:created>
  <dcterms:modified xsi:type="dcterms:W3CDTF">2011-04-27T04:48:26Z</dcterms:modified>
</cp:coreProperties>
</file>