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09" r:id="rId1"/>
  </p:sldMasterIdLst>
  <p:notesMasterIdLst>
    <p:notesMasterId r:id="rId26"/>
  </p:notesMasterIdLst>
  <p:sldIdLst>
    <p:sldId id="256" r:id="rId2"/>
    <p:sldId id="257" r:id="rId3"/>
    <p:sldId id="258" r:id="rId4"/>
    <p:sldId id="259" r:id="rId5"/>
    <p:sldId id="261" r:id="rId6"/>
    <p:sldId id="262" r:id="rId7"/>
    <p:sldId id="263" r:id="rId8"/>
    <p:sldId id="272" r:id="rId9"/>
    <p:sldId id="273" r:id="rId10"/>
    <p:sldId id="260" r:id="rId11"/>
    <p:sldId id="264" r:id="rId12"/>
    <p:sldId id="265" r:id="rId13"/>
    <p:sldId id="266" r:id="rId14"/>
    <p:sldId id="278" r:id="rId15"/>
    <p:sldId id="277" r:id="rId16"/>
    <p:sldId id="279" r:id="rId17"/>
    <p:sldId id="268" r:id="rId18"/>
    <p:sldId id="269" r:id="rId19"/>
    <p:sldId id="270" r:id="rId20"/>
    <p:sldId id="271" r:id="rId21"/>
    <p:sldId id="274" r:id="rId22"/>
    <p:sldId id="275" r:id="rId23"/>
    <p:sldId id="276" r:id="rId24"/>
    <p:sldId id="280"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594" autoAdjust="0"/>
    <p:restoredTop sz="94569" autoAdjust="0"/>
  </p:normalViewPr>
  <p:slideViewPr>
    <p:cSldViewPr snapToGrid="0" snapToObjects="1">
      <p:cViewPr varScale="1">
        <p:scale>
          <a:sx n="89" d="100"/>
          <a:sy n="89" d="100"/>
        </p:scale>
        <p:origin x="-47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9376EF-DD4D-594B-AD19-B951B43F57C7}" type="datetimeFigureOut">
              <a:rPr lang="en-US" smtClean="0"/>
              <a:pPr/>
              <a:t>5/13/11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58DC67-DFAA-4E48-A956-ABDF6A5E3EA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notes section,</a:t>
            </a:r>
            <a:r>
              <a:rPr lang="en-US" baseline="0" dirty="0" smtClean="0"/>
              <a:t> prepare your script that accompanies this slide.</a:t>
            </a:r>
            <a:endParaRPr lang="en-US" dirty="0" smtClean="0"/>
          </a:p>
        </p:txBody>
      </p:sp>
      <p:sp>
        <p:nvSpPr>
          <p:cNvPr id="4" name="Slide Number Placeholder 3"/>
          <p:cNvSpPr>
            <a:spLocks noGrp="1"/>
          </p:cNvSpPr>
          <p:nvPr>
            <p:ph type="sldNum" sz="quarter" idx="10"/>
          </p:nvPr>
        </p:nvSpPr>
        <p:spPr/>
        <p:txBody>
          <a:bodyPr/>
          <a:lstStyle/>
          <a:p>
            <a:fld id="{C258DC67-DFAA-4E48-A956-ABDF6A5E3EA1}"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notes section,</a:t>
            </a:r>
            <a:r>
              <a:rPr lang="en-US" baseline="0" dirty="0" smtClean="0"/>
              <a:t> prepare your script that accompanies this slide.  NOTE:  Do NOT add or use ANY photos or graphics unless they specifically show the condition you are discussing and you own copyright for the photos or artwork. Do not pirate art 0r photos from Google images, etc. Where we use a photo in the template, you may remove them. They are there to show you where graphics can be placed. We prefer that you do not use artwork as we must research copyright on each one that you use. Please tell the Chair if you have appropriate artwork of photos.</a:t>
            </a:r>
            <a:endParaRPr lang="en-US" dirty="0" smtClean="0"/>
          </a:p>
        </p:txBody>
      </p:sp>
      <p:sp>
        <p:nvSpPr>
          <p:cNvPr id="4" name="Slide Number Placeholder 3"/>
          <p:cNvSpPr>
            <a:spLocks noGrp="1"/>
          </p:cNvSpPr>
          <p:nvPr>
            <p:ph type="sldNum" sz="quarter" idx="10"/>
          </p:nvPr>
        </p:nvSpPr>
        <p:spPr/>
        <p:txBody>
          <a:bodyPr/>
          <a:lstStyle/>
          <a:p>
            <a:fld id="{C258DC67-DFAA-4E48-A956-ABDF6A5E3EA1}"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notes section,</a:t>
            </a:r>
            <a:r>
              <a:rPr lang="en-US" baseline="0" dirty="0" smtClean="0"/>
              <a:t> prepare your script that accompanies this slide.</a:t>
            </a:r>
            <a:endParaRPr lang="en-US" dirty="0" smtClean="0"/>
          </a:p>
        </p:txBody>
      </p:sp>
      <p:sp>
        <p:nvSpPr>
          <p:cNvPr id="4" name="Slide Number Placeholder 3"/>
          <p:cNvSpPr>
            <a:spLocks noGrp="1"/>
          </p:cNvSpPr>
          <p:nvPr>
            <p:ph type="sldNum" sz="quarter" idx="10"/>
          </p:nvPr>
        </p:nvSpPr>
        <p:spPr/>
        <p:txBody>
          <a:bodyPr/>
          <a:lstStyle/>
          <a:p>
            <a:fld id="{C258DC67-DFAA-4E48-A956-ABDF6A5E3EA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the notes section,</a:t>
            </a:r>
            <a:r>
              <a:rPr lang="en-US" baseline="0" dirty="0" smtClean="0"/>
              <a:t> prepare your script that accompanies this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the notes section,</a:t>
            </a:r>
            <a:r>
              <a:rPr lang="en-US" baseline="0" dirty="0" smtClean="0"/>
              <a:t> prepare your script that accompanies this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the notes section,</a:t>
            </a:r>
            <a:r>
              <a:rPr lang="en-US" baseline="0" dirty="0" smtClean="0"/>
              <a:t> prepare your script that accompanies this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the notes section,</a:t>
            </a:r>
            <a:r>
              <a:rPr lang="en-US" baseline="0" dirty="0" smtClean="0"/>
              <a:t> prepare your script that accompanies this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the notes section,</a:t>
            </a:r>
            <a:r>
              <a:rPr lang="en-US" baseline="0" dirty="0" smtClean="0"/>
              <a:t> prepare your script that accompanies this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the notes section,</a:t>
            </a:r>
            <a:r>
              <a:rPr lang="en-US" baseline="0" dirty="0" smtClean="0"/>
              <a:t> prepare your script that accompanies this slide. Add as many slides as you need. Limit your presentation to those required in a 20 minute program or less. Use this theme only so all presentations match </a:t>
            </a:r>
            <a:r>
              <a:rPr lang="en-US" baseline="0" smtClean="0"/>
              <a:t>in appearance.</a:t>
            </a:r>
            <a:endParaRPr lang="en-US" smtClean="0"/>
          </a:p>
          <a:p>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41872A48-72FB-0342-86C1-5A7529700538}" type="datetimeFigureOut">
              <a:rPr lang="en-US" smtClean="0"/>
              <a:pPr/>
              <a:t>5/13/11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DF85F5-FB5E-4F79-A561-97039C58DE01}" type="slidenum">
              <a:rPr/>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872A48-72FB-0342-86C1-5A7529700538}" type="datetimeFigureOut">
              <a:rPr lang="en-US" smtClean="0"/>
              <a:pPr/>
              <a:t>5/13/11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3A833B-AE7F-E647-931E-84A948D90561}" type="slidenum">
              <a:rPr lang="en-US" smtClean="0"/>
              <a:pPr/>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1872A48-72FB-0342-86C1-5A7529700538}" type="datetimeFigureOut">
              <a:rPr lang="en-US" smtClean="0"/>
              <a:pPr/>
              <a:t>5/13/11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1872A48-72FB-0342-86C1-5A7529700538}" type="datetimeFigureOut">
              <a:rPr lang="en-US" smtClean="0"/>
              <a:pPr/>
              <a:t>5/13/11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1872A48-72FB-0342-86C1-5A7529700538}" type="datetimeFigureOut">
              <a:rPr lang="en-US" smtClean="0"/>
              <a:pPr/>
              <a:t>5/13/11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41872A48-72FB-0342-86C1-5A7529700538}" type="datetimeFigureOut">
              <a:rPr lang="en-US" smtClean="0"/>
              <a:pPr/>
              <a:t>5/13/11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A833B-AE7F-E647-931E-84A948D90561}" type="slidenum">
              <a:rPr lang="en-US" smtClean="0"/>
              <a:pPr/>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1872A48-72FB-0342-86C1-5A7529700538}" type="datetimeFigureOut">
              <a:rPr lang="en-US" smtClean="0"/>
              <a:pPr/>
              <a:t>5/13/11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1872A48-72FB-0342-86C1-5A7529700538}" type="datetimeFigureOut">
              <a:rPr lang="en-US" smtClean="0"/>
              <a:pPr/>
              <a:t>5/13/11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41872A48-72FB-0342-86C1-5A7529700538}" type="datetimeFigureOut">
              <a:rPr lang="en-US" smtClean="0"/>
              <a:pPr/>
              <a:t>5/13/11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41872A48-72FB-0342-86C1-5A7529700538}" type="datetimeFigureOut">
              <a:rPr lang="en-US" smtClean="0"/>
              <a:pPr/>
              <a:t>5/13/11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872A48-72FB-0342-86C1-5A7529700538}" type="datetimeFigureOut">
              <a:rPr lang="en-US" smtClean="0"/>
              <a:pPr/>
              <a:t>5/13/11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872A48-72FB-0342-86C1-5A7529700538}" type="datetimeFigureOut">
              <a:rPr lang="en-US" smtClean="0"/>
              <a:pPr/>
              <a:t>5/13/11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A4845-A08A-4DF4-8D99-E2E7B6D41C67}" type="slidenum">
              <a:rPr/>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41872A48-72FB-0342-86C1-5A7529700538}" type="datetimeFigureOut">
              <a:rPr lang="en-US" smtClean="0"/>
              <a:pPr/>
              <a:t>5/13/11</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993A833B-AE7F-E647-931E-84A948D905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Physical Security</a:t>
            </a:r>
            <a:endParaRPr lang="en-US" dirty="0"/>
          </a:p>
        </p:txBody>
      </p:sp>
      <p:sp>
        <p:nvSpPr>
          <p:cNvPr id="3" name="Subtitle 2"/>
          <p:cNvSpPr>
            <a:spLocks noGrp="1"/>
          </p:cNvSpPr>
          <p:nvPr>
            <p:ph type="subTitle" idx="1"/>
          </p:nvPr>
        </p:nvSpPr>
        <p:spPr>
          <a:xfrm>
            <a:off x="1322921" y="4366290"/>
            <a:ext cx="6498159" cy="841865"/>
          </a:xfrm>
        </p:spPr>
        <p:txBody>
          <a:bodyPr/>
          <a:lstStyle/>
          <a:p>
            <a:r>
              <a:rPr lang="en-US" dirty="0" smtClean="0"/>
              <a:t>For AAM Members</a:t>
            </a:r>
            <a:endParaRPr lang="en-US" dirty="0"/>
          </a:p>
        </p:txBody>
      </p:sp>
      <p:pic>
        <p:nvPicPr>
          <p:cNvPr id="4" name="Picture 3" descr="museum.png"/>
          <p:cNvPicPr>
            <a:picLocks noChangeAspect="1"/>
          </p:cNvPicPr>
          <p:nvPr/>
        </p:nvPicPr>
        <p:blipFill>
          <a:blip r:embed="rId3"/>
          <a:stretch>
            <a:fillRect/>
          </a:stretch>
        </p:blipFill>
        <p:spPr>
          <a:xfrm>
            <a:off x="3406775" y="608011"/>
            <a:ext cx="2336800" cy="183197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Door Hardware</a:t>
            </a:r>
            <a:endParaRPr lang="en-US" dirty="0"/>
          </a:p>
        </p:txBody>
      </p:sp>
      <p:sp>
        <p:nvSpPr>
          <p:cNvPr id="3" name="Content Placeholder 2"/>
          <p:cNvSpPr>
            <a:spLocks noGrp="1"/>
          </p:cNvSpPr>
          <p:nvPr>
            <p:ph idx="1"/>
          </p:nvPr>
        </p:nvSpPr>
        <p:spPr/>
        <p:txBody>
          <a:bodyPr/>
          <a:lstStyle/>
          <a:p>
            <a:r>
              <a:rPr lang="en-US" dirty="0" smtClean="0"/>
              <a:t>Quality locks should be used in the museum.</a:t>
            </a:r>
          </a:p>
          <a:p>
            <a:r>
              <a:rPr lang="en-US" dirty="0" smtClean="0"/>
              <a:t>The keyway should be proprietary.</a:t>
            </a:r>
          </a:p>
          <a:p>
            <a:pPr lvl="1"/>
            <a:r>
              <a:rPr lang="en-US" dirty="0" smtClean="0"/>
              <a:t>A proprietary keyway is one</a:t>
            </a:r>
            <a:r>
              <a:rPr lang="en-US" dirty="0" smtClean="0"/>
              <a:t> </a:t>
            </a:r>
            <a:r>
              <a:rPr lang="en-US" dirty="0" smtClean="0"/>
              <a:t>whose design is</a:t>
            </a:r>
            <a:r>
              <a:rPr lang="en-US" dirty="0" smtClean="0"/>
              <a:t> </a:t>
            </a:r>
            <a:r>
              <a:rPr lang="en-US" dirty="0" smtClean="0"/>
              <a:t>unique and patented.</a:t>
            </a:r>
            <a:r>
              <a:rPr lang="en-US" dirty="0" smtClean="0"/>
              <a:t> The grooves that enable the key to slide into the lock are milled </a:t>
            </a:r>
            <a:r>
              <a:rPr lang="en-US" dirty="0" smtClean="0"/>
              <a:t>patented specifications. </a:t>
            </a:r>
            <a:r>
              <a:rPr lang="en-US" dirty="0" smtClean="0"/>
              <a:t>Key </a:t>
            </a:r>
            <a:r>
              <a:rPr lang="en-US" dirty="0" smtClean="0"/>
              <a:t>blanks are not commercially available. Keys can’t be copied</a:t>
            </a:r>
            <a:r>
              <a:rPr lang="en-US" dirty="0" smtClean="0"/>
              <a:t> at </a:t>
            </a:r>
            <a:r>
              <a:rPr lang="en-US" dirty="0" smtClean="0"/>
              <a:t>local retail </a:t>
            </a:r>
            <a:r>
              <a:rPr lang="en-US" dirty="0" smtClean="0"/>
              <a:t>stores </a:t>
            </a:r>
            <a:r>
              <a:rPr lang="en-US" dirty="0" smtClean="0"/>
              <a:t>or locksmiths.</a:t>
            </a:r>
            <a:r>
              <a:rPr lang="en-US" dirty="0" smtClean="0"/>
              <a:t> Only certain locksmiths will make keys then only with your approval.</a:t>
            </a:r>
            <a:endParaRPr lang="en-US"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Exterior Doors Should Not </a:t>
            </a:r>
            <a:br>
              <a:rPr lang="en-US" sz="4000" dirty="0" smtClean="0"/>
            </a:br>
            <a:r>
              <a:rPr lang="en-US" sz="4000" dirty="0" smtClean="0"/>
              <a:t>Have a Keyhole</a:t>
            </a:r>
            <a:endParaRPr lang="en-US" sz="4000" dirty="0"/>
          </a:p>
        </p:txBody>
      </p:sp>
      <p:sp>
        <p:nvSpPr>
          <p:cNvPr id="3" name="Content Placeholder 2"/>
          <p:cNvSpPr>
            <a:spLocks noGrp="1"/>
          </p:cNvSpPr>
          <p:nvPr>
            <p:ph idx="1"/>
          </p:nvPr>
        </p:nvSpPr>
        <p:spPr/>
        <p:txBody>
          <a:bodyPr/>
          <a:lstStyle/>
          <a:p>
            <a:r>
              <a:rPr lang="en-US" dirty="0" smtClean="0"/>
              <a:t>If the building is not occupied at night then one lock with a keyhole is needed to allow employees to come and go.</a:t>
            </a:r>
          </a:p>
          <a:p>
            <a:r>
              <a:rPr lang="en-US" dirty="0" smtClean="0"/>
              <a:t>If the building is secured by a guard at night, no one needs to use the key to get in. The guard inside can let others in who need access.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Hinges</a:t>
            </a:r>
            <a:endParaRPr lang="en-US" sz="4000" dirty="0"/>
          </a:p>
        </p:txBody>
      </p:sp>
      <p:sp>
        <p:nvSpPr>
          <p:cNvPr id="3" name="Content Placeholder 2"/>
          <p:cNvSpPr>
            <a:spLocks noGrp="1"/>
          </p:cNvSpPr>
          <p:nvPr>
            <p:ph idx="1"/>
          </p:nvPr>
        </p:nvSpPr>
        <p:spPr/>
        <p:txBody>
          <a:bodyPr/>
          <a:lstStyle/>
          <a:p>
            <a:r>
              <a:rPr lang="en-US" dirty="0" smtClean="0"/>
              <a:t>Doors need quality hinges. It should not be possible to remove the pin in the hinge and remove the door</a:t>
            </a:r>
            <a:r>
              <a:rPr lang="en-US" dirty="0" smtClean="0"/>
              <a:t>.</a:t>
            </a:r>
            <a:endParaRPr lang="en-US" dirty="0" smtClean="0"/>
          </a:p>
          <a:p>
            <a:r>
              <a:rPr lang="en-US" dirty="0" smtClean="0"/>
              <a:t>Pinned hinges should be used.</a:t>
            </a:r>
          </a:p>
          <a:p>
            <a:pPr lvl="1"/>
            <a:r>
              <a:rPr lang="en-US" dirty="0" smtClean="0"/>
              <a:t>Pinned hinges have set screws or other means of preventing removal of the hinge pin.</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Deadbolts</a:t>
            </a:r>
            <a:endParaRPr lang="en-US" sz="4000" dirty="0"/>
          </a:p>
        </p:txBody>
      </p:sp>
      <p:sp>
        <p:nvSpPr>
          <p:cNvPr id="3" name="Content Placeholder 2"/>
          <p:cNvSpPr>
            <a:spLocks noGrp="1"/>
          </p:cNvSpPr>
          <p:nvPr>
            <p:ph idx="1"/>
          </p:nvPr>
        </p:nvSpPr>
        <p:spPr/>
        <p:txBody>
          <a:bodyPr/>
          <a:lstStyle/>
          <a:p>
            <a:r>
              <a:rPr lang="en-US" dirty="0" smtClean="0"/>
              <a:t>Collection storage rooms with a single door need a single cylinder deadbolt in addition to any card reader or other lock.</a:t>
            </a:r>
          </a:p>
          <a:p>
            <a:r>
              <a:rPr lang="en-US" dirty="0" smtClean="0"/>
              <a:t>Collection storage rooms with a double door need a drop bolt </a:t>
            </a:r>
            <a:r>
              <a:rPr lang="en-US" dirty="0" smtClean="0"/>
              <a:t>lock.</a:t>
            </a:r>
          </a:p>
          <a:p>
            <a:pPr lvl="1"/>
            <a:r>
              <a:rPr lang="en-US" dirty="0" smtClean="0"/>
              <a:t>A drop bolt lock will remain locked even if the inactive door leaf is not properly secured by the carriage bolt.</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Deadbolts</a:t>
            </a:r>
            <a:endParaRPr lang="en-US" sz="4000" dirty="0"/>
          </a:p>
        </p:txBody>
      </p:sp>
      <p:sp>
        <p:nvSpPr>
          <p:cNvPr id="3" name="Content Placeholder 2"/>
          <p:cNvSpPr>
            <a:spLocks noGrp="1"/>
          </p:cNvSpPr>
          <p:nvPr>
            <p:ph idx="1"/>
          </p:nvPr>
        </p:nvSpPr>
        <p:spPr/>
        <p:txBody>
          <a:bodyPr/>
          <a:lstStyle/>
          <a:p>
            <a:r>
              <a:rPr lang="en-US" dirty="0" smtClean="0"/>
              <a:t>Some deadbolts require a key on both sides (double cylinder) and some require a key on the outside and have a thumb turn on the inside (single cylinder deadbolt with thumb turn).</a:t>
            </a:r>
          </a:p>
          <a:p>
            <a:r>
              <a:rPr lang="en-US" dirty="0" smtClean="0"/>
              <a:t>Never use a single cylinder deadbolt with thumb turn lock on a door with glass in it.</a:t>
            </a:r>
          </a:p>
          <a:p>
            <a:r>
              <a:rPr lang="en-US" dirty="0" smtClean="0"/>
              <a:t>All you need to do to get in is break the glass, reach in, turn the thumb turn, and open the door.</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a:t>
            </a:r>
            <a:endParaRPr lang="en-US" dirty="0"/>
          </a:p>
        </p:txBody>
      </p:sp>
      <p:sp>
        <p:nvSpPr>
          <p:cNvPr id="3" name="Content Placeholder 2"/>
          <p:cNvSpPr>
            <a:spLocks noGrp="1"/>
          </p:cNvSpPr>
          <p:nvPr>
            <p:ph idx="1"/>
          </p:nvPr>
        </p:nvSpPr>
        <p:spPr/>
        <p:txBody>
          <a:bodyPr/>
          <a:lstStyle/>
          <a:p>
            <a:r>
              <a:rPr lang="en-US" dirty="0" smtClean="0"/>
              <a:t>Consider impact resistant film</a:t>
            </a:r>
          </a:p>
          <a:p>
            <a:pPr lvl="1"/>
            <a:r>
              <a:rPr lang="en-US" dirty="0" smtClean="0"/>
              <a:t>Impact resistant film is the same film that museums use to filter harmful UV rays.</a:t>
            </a:r>
          </a:p>
          <a:p>
            <a:pPr lvl="1"/>
            <a:r>
              <a:rPr lang="en-US" dirty="0" smtClean="0"/>
              <a:t>Too often this is purchased with UV filtering capabilities when it can also be ordered for slightly more money to strengthen the glass.</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Air Vents/Roof Vents</a:t>
            </a:r>
            <a:endParaRPr lang="en-US" dirty="0"/>
          </a:p>
        </p:txBody>
      </p:sp>
      <p:sp>
        <p:nvSpPr>
          <p:cNvPr id="3" name="Content Placeholder 2"/>
          <p:cNvSpPr>
            <a:spLocks noGrp="1"/>
          </p:cNvSpPr>
          <p:nvPr>
            <p:ph idx="1"/>
          </p:nvPr>
        </p:nvSpPr>
        <p:spPr/>
        <p:txBody>
          <a:bodyPr/>
          <a:lstStyle/>
          <a:p>
            <a:r>
              <a:rPr lang="en-US" dirty="0" smtClean="0"/>
              <a:t>There are many possible penetrations via the roof including through air vents. It is wise to secure these with bars but this is not always possible. It is also good to alarm the vents but this also isn’t practical or possible. So the alternate solution is to saturate the galleries with motion detection.</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Collection Storage Rooms</a:t>
            </a:r>
            <a:endParaRPr lang="en-US" sz="4000" dirty="0"/>
          </a:p>
        </p:txBody>
      </p:sp>
      <p:sp>
        <p:nvSpPr>
          <p:cNvPr id="3" name="Content Placeholder 2"/>
          <p:cNvSpPr>
            <a:spLocks noGrp="1"/>
          </p:cNvSpPr>
          <p:nvPr>
            <p:ph idx="1"/>
          </p:nvPr>
        </p:nvSpPr>
        <p:spPr/>
        <p:txBody>
          <a:bodyPr/>
          <a:lstStyle/>
          <a:p>
            <a:r>
              <a:rPr lang="en-US" dirty="0" smtClean="0"/>
              <a:t>Bars are often used to secure access via vents</a:t>
            </a:r>
            <a:r>
              <a:rPr lang="en-US" dirty="0" smtClean="0"/>
              <a:t>.</a:t>
            </a:r>
          </a:p>
          <a:p>
            <a:r>
              <a:rPr lang="en-US" dirty="0" smtClean="0"/>
              <a:t>All doors require high security mechanical locks in addition to any electronic lock.</a:t>
            </a:r>
          </a:p>
          <a:p>
            <a:r>
              <a:rPr lang="en-US" dirty="0" smtClean="0"/>
              <a:t>Doors should not hav</a:t>
            </a:r>
            <a:r>
              <a:rPr lang="en-US" dirty="0" smtClean="0"/>
              <a:t>e windows and there should be no windows into collection storage.</a:t>
            </a:r>
          </a:p>
          <a:p>
            <a:r>
              <a:rPr lang="en-US" dirty="0" smtClean="0"/>
              <a:t>Water pipes and drains should be routed around collection storage.</a:t>
            </a:r>
            <a:endParaRPr lang="en-US" dirty="0" smtClean="0"/>
          </a:p>
          <a:p>
            <a:endParaRPr lang="en-US" dirty="0"/>
          </a:p>
        </p:txBody>
      </p:sp>
      <p:sp>
        <p:nvSpPr>
          <p:cNvPr id="4" name="TextBox 3"/>
          <p:cNvSpPr txBox="1"/>
          <p:nvPr/>
        </p:nvSpPr>
        <p:spPr>
          <a:xfrm>
            <a:off x="7749032" y="1883498"/>
            <a:ext cx="184666" cy="369332"/>
          </a:xfrm>
          <a:prstGeom prst="rect">
            <a:avLst/>
          </a:prstGeom>
          <a:noFill/>
        </p:spPr>
        <p:txBody>
          <a:bodyPr wrap="none" rtlCol="0">
            <a:spAutoFit/>
          </a:bodyPr>
          <a:lstStyle/>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Small Items In Storage </a:t>
            </a:r>
            <a:br>
              <a:rPr lang="en-US" sz="3600" dirty="0" smtClean="0"/>
            </a:br>
            <a:r>
              <a:rPr lang="en-US" sz="3600" dirty="0" smtClean="0"/>
              <a:t>Should be </a:t>
            </a:r>
            <a:r>
              <a:rPr lang="en-US" sz="3600" dirty="0" smtClean="0"/>
              <a:t>Compartmented</a:t>
            </a:r>
            <a:endParaRPr lang="en-US" sz="3600" dirty="0"/>
          </a:p>
        </p:txBody>
      </p:sp>
      <p:sp>
        <p:nvSpPr>
          <p:cNvPr id="3" name="Content Placeholder 2"/>
          <p:cNvSpPr>
            <a:spLocks noGrp="1"/>
          </p:cNvSpPr>
          <p:nvPr>
            <p:ph idx="1"/>
          </p:nvPr>
        </p:nvSpPr>
        <p:spPr/>
        <p:txBody>
          <a:bodyPr/>
          <a:lstStyle/>
          <a:p>
            <a:r>
              <a:rPr lang="en-US" dirty="0" smtClean="0"/>
              <a:t>Safes and vaults are required within storage rooms for gold and other high risk</a:t>
            </a:r>
            <a:r>
              <a:rPr lang="en-US" dirty="0" smtClean="0"/>
              <a:t> small items.</a:t>
            </a:r>
          </a:p>
          <a:p>
            <a:r>
              <a:rPr lang="en-US" dirty="0" smtClean="0"/>
              <a:t>Storage cabinets should be used for larger items.</a:t>
            </a:r>
          </a:p>
          <a:p>
            <a:r>
              <a:rPr lang="en-US" dirty="0" smtClean="0"/>
              <a:t>Cabinets should be lockable.</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Galleries</a:t>
            </a:r>
            <a:endParaRPr lang="en-US" dirty="0"/>
          </a:p>
        </p:txBody>
      </p:sp>
      <p:sp>
        <p:nvSpPr>
          <p:cNvPr id="3" name="Content Placeholder 2"/>
          <p:cNvSpPr>
            <a:spLocks noGrp="1"/>
          </p:cNvSpPr>
          <p:nvPr>
            <p:ph idx="1"/>
          </p:nvPr>
        </p:nvSpPr>
        <p:spPr/>
        <p:txBody>
          <a:bodyPr/>
          <a:lstStyle/>
          <a:p>
            <a:r>
              <a:rPr lang="en-US" dirty="0" smtClean="0"/>
              <a:t>Ideally, galleries should be able to be locked off during installation.</a:t>
            </a:r>
          </a:p>
          <a:p>
            <a:r>
              <a:rPr lang="en-US" dirty="0" smtClean="0"/>
              <a:t>Galleries should have doors between adjacent galleries to slow thieves and the spread of a fire.</a:t>
            </a:r>
          </a:p>
          <a:p>
            <a:r>
              <a:rPr lang="en-US" dirty="0" smtClean="0"/>
              <a:t>Fire exit doors out of galleries should be equipped with alarmed delay locking hardware where codes permit.</a:t>
            </a:r>
          </a:p>
          <a:p>
            <a:pPr lvl="1"/>
            <a:r>
              <a:rPr lang="en-US" dirty="0" smtClean="0"/>
              <a:t>These are panic bars that do not open the door immediately. They delay 30 seconds before opening unless there is a fire alarm.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Physical Security</a:t>
            </a:r>
            <a:endParaRPr lang="en-US" dirty="0"/>
          </a:p>
        </p:txBody>
      </p:sp>
      <p:sp>
        <p:nvSpPr>
          <p:cNvPr id="3" name="Content Placeholder 2"/>
          <p:cNvSpPr>
            <a:spLocks noGrp="1"/>
          </p:cNvSpPr>
          <p:nvPr>
            <p:ph idx="1"/>
          </p:nvPr>
        </p:nvSpPr>
        <p:spPr/>
        <p:txBody>
          <a:bodyPr/>
          <a:lstStyle/>
          <a:p>
            <a:r>
              <a:rPr lang="en-US" dirty="0" smtClean="0"/>
              <a:t>Security is divided into several areas such as physical security, operational security, electronic security, computer security, etc.</a:t>
            </a:r>
          </a:p>
          <a:p>
            <a:r>
              <a:rPr lang="en-US" dirty="0" smtClean="0"/>
              <a:t>Physical Security deals with building hardening, hardware, locks, landscaping, lighting, etc.</a:t>
            </a:r>
          </a:p>
        </p:txBody>
      </p:sp>
      <p:pic>
        <p:nvPicPr>
          <p:cNvPr id="4" name="Picture 3" descr="burglar.jpg"/>
          <p:cNvPicPr>
            <a:picLocks noChangeAspect="1"/>
          </p:cNvPicPr>
          <p:nvPr/>
        </p:nvPicPr>
        <p:blipFill>
          <a:blip r:embed="rId3"/>
          <a:stretch>
            <a:fillRect/>
          </a:stretch>
        </p:blipFill>
        <p:spPr>
          <a:xfrm>
            <a:off x="3023011" y="4052373"/>
            <a:ext cx="2840900" cy="1891228"/>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Keys</a:t>
            </a:r>
            <a:endParaRPr lang="en-US" dirty="0"/>
          </a:p>
        </p:txBody>
      </p:sp>
      <p:sp>
        <p:nvSpPr>
          <p:cNvPr id="3" name="Content Placeholder 2"/>
          <p:cNvSpPr>
            <a:spLocks noGrp="1"/>
          </p:cNvSpPr>
          <p:nvPr>
            <p:ph idx="1"/>
          </p:nvPr>
        </p:nvSpPr>
        <p:spPr/>
        <p:txBody>
          <a:bodyPr/>
          <a:lstStyle/>
          <a:p>
            <a:r>
              <a:rPr lang="en-US" dirty="0" smtClean="0"/>
              <a:t>Key blanks, original keys from which copies are made and spare copies must be locked in a safe or electronic key cabinet. Too often they are hanging on hooks behind a door in a staff room.</a:t>
            </a:r>
          </a:p>
          <a:p>
            <a:r>
              <a:rPr lang="en-US" dirty="0" smtClean="0"/>
              <a:t>Keys to exhibit cases must also be secured.</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Else?</a:t>
            </a:r>
            <a:endParaRPr lang="en-US" dirty="0"/>
          </a:p>
        </p:txBody>
      </p:sp>
      <p:sp>
        <p:nvSpPr>
          <p:cNvPr id="3" name="Content Placeholder 2"/>
          <p:cNvSpPr>
            <a:spLocks noGrp="1"/>
          </p:cNvSpPr>
          <p:nvPr>
            <p:ph idx="1"/>
          </p:nvPr>
        </p:nvSpPr>
        <p:spPr/>
        <p:txBody>
          <a:bodyPr/>
          <a:lstStyle/>
          <a:p>
            <a:r>
              <a:rPr lang="en-US" dirty="0" smtClean="0"/>
              <a:t>Physical security is a broad subject and there is often no one right way to achieve many of the objectives. </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 “B”</a:t>
            </a:r>
            <a:endParaRPr lang="en-US" dirty="0"/>
          </a:p>
        </p:txBody>
      </p:sp>
      <p:sp>
        <p:nvSpPr>
          <p:cNvPr id="3" name="Content Placeholder 2"/>
          <p:cNvSpPr>
            <a:spLocks noGrp="1"/>
          </p:cNvSpPr>
          <p:nvPr>
            <p:ph idx="1"/>
          </p:nvPr>
        </p:nvSpPr>
        <p:spPr/>
        <p:txBody>
          <a:bodyPr/>
          <a:lstStyle/>
          <a:p>
            <a:r>
              <a:rPr lang="en-US" dirty="0" smtClean="0"/>
              <a:t>What does a museum do when they can’t implement the optimum solution?</a:t>
            </a:r>
          </a:p>
          <a:p>
            <a:pPr lvl="1"/>
            <a:r>
              <a:rPr lang="en-US" dirty="0" smtClean="0"/>
              <a:t>Sometimes they just can’t afford the best solution.</a:t>
            </a:r>
          </a:p>
          <a:p>
            <a:pPr lvl="1"/>
            <a:r>
              <a:rPr lang="en-US" dirty="0" smtClean="0"/>
              <a:t>Sometimes issues like historic fabric prevent solutions like adding modern locks to historic doors, etc.</a:t>
            </a:r>
          </a:p>
          <a:p>
            <a:pPr lvl="1">
              <a:buNone/>
            </a:pPr>
            <a:r>
              <a:rPr lang="en-US" dirty="0" smtClean="0"/>
              <a:t>Then what?</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 “B”</a:t>
            </a:r>
            <a:endParaRPr lang="en-US" dirty="0"/>
          </a:p>
        </p:txBody>
      </p:sp>
      <p:sp>
        <p:nvSpPr>
          <p:cNvPr id="3" name="Content Placeholder 2"/>
          <p:cNvSpPr>
            <a:spLocks noGrp="1"/>
          </p:cNvSpPr>
          <p:nvPr>
            <p:ph idx="1"/>
          </p:nvPr>
        </p:nvSpPr>
        <p:spPr/>
        <p:txBody>
          <a:bodyPr/>
          <a:lstStyle/>
          <a:p>
            <a:r>
              <a:rPr lang="en-US" dirty="0" smtClean="0"/>
              <a:t>A good alarm system can compensate for many other problems.</a:t>
            </a:r>
          </a:p>
          <a:p>
            <a:pPr lvl="1"/>
            <a:r>
              <a:rPr lang="en-US" dirty="0" smtClean="0"/>
              <a:t>Example: You are unable to make window glass unbreakable so you install extra motion detection.</a:t>
            </a:r>
          </a:p>
          <a:p>
            <a:pPr lvl="1"/>
            <a:r>
              <a:rPr lang="en-US" dirty="0" smtClean="0"/>
              <a:t>Similarly: You are unable to put bars on air ducts that penetrate the roof so you saturate the galleries with detection.</a:t>
            </a:r>
          </a:p>
          <a:p>
            <a:pPr lvl="1"/>
            <a:endParaRPr lang="en-US" dirty="0" smtClean="0"/>
          </a:p>
          <a:p>
            <a:pPr lvl="1"/>
            <a:r>
              <a:rPr lang="en-US" dirty="0" smtClean="0"/>
              <a:t>Simply do your best.</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Credits</a:t>
            </a:r>
            <a:endParaRPr lang="en-US" dirty="0"/>
          </a:p>
        </p:txBody>
      </p:sp>
      <p:sp>
        <p:nvSpPr>
          <p:cNvPr id="3" name="Content Placeholder 2"/>
          <p:cNvSpPr>
            <a:spLocks noGrp="1"/>
          </p:cNvSpPr>
          <p:nvPr>
            <p:ph idx="1"/>
          </p:nvPr>
        </p:nvSpPr>
        <p:spPr/>
        <p:txBody>
          <a:bodyPr/>
          <a:lstStyle/>
          <a:p>
            <a:r>
              <a:rPr lang="en-US" dirty="0" smtClean="0"/>
              <a:t>This module prepared by Steve Keller, CPP.</a:t>
            </a:r>
            <a:endParaRPr lang="en-US" dirty="0" smtClean="0"/>
          </a:p>
          <a:p>
            <a:r>
              <a:rPr lang="en-US" dirty="0" smtClean="0"/>
              <a:t>Copyright by the MASC. All Rights Reserved. May not be used for commercial purposes or part of any “for fee” training program</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456604"/>
            <a:ext cx="8042276" cy="1143597"/>
          </a:xfrm>
        </p:spPr>
        <p:txBody>
          <a:bodyPr/>
          <a:lstStyle/>
          <a:p>
            <a:r>
              <a:rPr lang="en-US" sz="4000" dirty="0" smtClean="0"/>
              <a:t>Physical Security Begins With Good Museum Design</a:t>
            </a:r>
            <a:endParaRPr lang="en-US" sz="4000" dirty="0"/>
          </a:p>
        </p:txBody>
      </p:sp>
      <p:sp>
        <p:nvSpPr>
          <p:cNvPr id="3" name="Content Placeholder 2"/>
          <p:cNvSpPr>
            <a:spLocks noGrp="1"/>
          </p:cNvSpPr>
          <p:nvPr>
            <p:ph idx="1"/>
          </p:nvPr>
        </p:nvSpPr>
        <p:spPr>
          <a:xfrm>
            <a:off x="549275" y="1983379"/>
            <a:ext cx="8042276" cy="3960221"/>
          </a:xfrm>
        </p:spPr>
        <p:txBody>
          <a:bodyPr/>
          <a:lstStyle/>
          <a:p>
            <a:r>
              <a:rPr lang="en-US" dirty="0" smtClean="0"/>
              <a:t>Good principles of design include a solid building with defensible space.</a:t>
            </a:r>
          </a:p>
          <a:p>
            <a:r>
              <a:rPr lang="en-US" dirty="0" smtClean="0"/>
              <a:t>Landscaping should be conducive to good security with sight lines and a defined perimeter.</a:t>
            </a:r>
          </a:p>
          <a:p>
            <a:r>
              <a:rPr lang="en-US" dirty="0" smtClean="0"/>
              <a:t>The architect should not design problems into the </a:t>
            </a:r>
            <a:r>
              <a:rPr lang="en-US" dirty="0" smtClean="0"/>
              <a:t>building that </a:t>
            </a:r>
            <a:r>
              <a:rPr lang="en-US" dirty="0" smtClean="0"/>
              <a:t>yo</a:t>
            </a:r>
            <a:r>
              <a:rPr lang="en-US" dirty="0" smtClean="0"/>
              <a:t>u must live with.</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Construction</a:t>
            </a:r>
            <a:endParaRPr lang="en-US" dirty="0"/>
          </a:p>
        </p:txBody>
      </p:sp>
      <p:sp>
        <p:nvSpPr>
          <p:cNvPr id="3" name="Content Placeholder 2"/>
          <p:cNvSpPr>
            <a:spLocks noGrp="1"/>
          </p:cNvSpPr>
          <p:nvPr>
            <p:ph idx="1"/>
          </p:nvPr>
        </p:nvSpPr>
        <p:spPr/>
        <p:txBody>
          <a:bodyPr/>
          <a:lstStyle/>
          <a:p>
            <a:r>
              <a:rPr lang="en-US" dirty="0" smtClean="0"/>
              <a:t>The building should be Class A construction.</a:t>
            </a:r>
          </a:p>
          <a:p>
            <a:r>
              <a:rPr lang="en-US" dirty="0" smtClean="0"/>
              <a:t>Provisions should be made to prevent intrusion via windows and doors.</a:t>
            </a:r>
          </a:p>
          <a:p>
            <a:pPr lvl="1"/>
            <a:r>
              <a:rPr lang="en-US" dirty="0" smtClean="0"/>
              <a:t>Tempered glass</a:t>
            </a:r>
          </a:p>
          <a:p>
            <a:pPr lvl="1"/>
            <a:r>
              <a:rPr lang="en-US" dirty="0" smtClean="0"/>
              <a:t>Impact resistant window film</a:t>
            </a:r>
          </a:p>
          <a:p>
            <a:pPr lvl="1"/>
            <a:r>
              <a:rPr lang="en-US" dirty="0" smtClean="0"/>
              <a:t>Bars or shutters</a:t>
            </a:r>
          </a:p>
          <a:p>
            <a:pPr lvl="1"/>
            <a:r>
              <a:rPr lang="en-US" dirty="0" smtClean="0"/>
              <a:t>All perimeter glass</a:t>
            </a:r>
            <a:r>
              <a:rPr lang="en-US" dirty="0" smtClean="0"/>
              <a:t> </a:t>
            </a:r>
            <a:r>
              <a:rPr lang="en-US" dirty="0" smtClean="0"/>
              <a:t>would benefit from</a:t>
            </a:r>
            <a:r>
              <a:rPr lang="en-US" dirty="0" smtClean="0"/>
              <a:t> </a:t>
            </a:r>
            <a:r>
              <a:rPr lang="en-US" dirty="0" smtClean="0"/>
              <a:t>physical protection including skylights, lay lights, doors with glass, etc.</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Construction</a:t>
            </a:r>
            <a:endParaRPr lang="en-US" dirty="0"/>
          </a:p>
        </p:txBody>
      </p:sp>
      <p:sp>
        <p:nvSpPr>
          <p:cNvPr id="3" name="Content Placeholder 2"/>
          <p:cNvSpPr>
            <a:spLocks noGrp="1"/>
          </p:cNvSpPr>
          <p:nvPr>
            <p:ph idx="1"/>
          </p:nvPr>
        </p:nvSpPr>
        <p:spPr/>
        <p:txBody>
          <a:bodyPr/>
          <a:lstStyle/>
          <a:p>
            <a:r>
              <a:rPr lang="en-US" dirty="0" smtClean="0"/>
              <a:t>Walls around collection storage should resist attempts to break through them.</a:t>
            </a:r>
          </a:p>
          <a:p>
            <a:r>
              <a:rPr lang="en-US" dirty="0" smtClean="0"/>
              <a:t>They should slow the spread of fire.</a:t>
            </a:r>
          </a:p>
          <a:p>
            <a:r>
              <a:rPr lang="en-US" dirty="0" smtClean="0"/>
              <a:t>Similarly, walls to spaces like Security Control should be masonry with concrete fill and bullet resistant glass.</a:t>
            </a:r>
          </a:p>
          <a:p>
            <a:r>
              <a:rPr lang="en-US" dirty="0" smtClean="0"/>
              <a:t>The building should be compartmented with secure doors dividing public from non-public spaces.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Construction</a:t>
            </a:r>
            <a:endParaRPr lang="en-US" dirty="0"/>
          </a:p>
        </p:txBody>
      </p:sp>
      <p:sp>
        <p:nvSpPr>
          <p:cNvPr id="3" name="Content Placeholder 2"/>
          <p:cNvSpPr>
            <a:spLocks noGrp="1"/>
          </p:cNvSpPr>
          <p:nvPr>
            <p:ph idx="1"/>
          </p:nvPr>
        </p:nvSpPr>
        <p:spPr/>
        <p:txBody>
          <a:bodyPr/>
          <a:lstStyle/>
          <a:p>
            <a:r>
              <a:rPr lang="en-US" dirty="0" smtClean="0"/>
              <a:t>Exterior doors should avoid glass when possible.</a:t>
            </a:r>
          </a:p>
          <a:p>
            <a:r>
              <a:rPr lang="en-US" dirty="0" smtClean="0"/>
              <a:t>Doors to storage and high security areas should be </a:t>
            </a:r>
            <a:r>
              <a:rPr lang="en-US" dirty="0" smtClean="0"/>
              <a:t>at </a:t>
            </a:r>
            <a:r>
              <a:rPr lang="en-US" dirty="0" smtClean="0"/>
              <a:t>least hollow metal.</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Lighting</a:t>
            </a:r>
            <a:endParaRPr lang="en-US" dirty="0"/>
          </a:p>
        </p:txBody>
      </p:sp>
      <p:sp>
        <p:nvSpPr>
          <p:cNvPr id="3" name="Content Placeholder 2"/>
          <p:cNvSpPr>
            <a:spLocks noGrp="1"/>
          </p:cNvSpPr>
          <p:nvPr>
            <p:ph idx="1"/>
          </p:nvPr>
        </p:nvSpPr>
        <p:spPr/>
        <p:txBody>
          <a:bodyPr/>
          <a:lstStyle/>
          <a:p>
            <a:r>
              <a:rPr lang="en-US" dirty="0" smtClean="0"/>
              <a:t>There should be adequate lighting on the outside of the building. Lighting should be directed upward against the building. It should backlight the building so intruders at night are highlighted as they move between the light source and the building.</a:t>
            </a:r>
          </a:p>
          <a:p>
            <a:r>
              <a:rPr lang="en-US" dirty="0" smtClean="0"/>
              <a:t>Lights should be evenly dispersed with overlapping cones of coverage.</a:t>
            </a:r>
          </a:p>
          <a:p>
            <a:r>
              <a:rPr lang="en-US" dirty="0" smtClean="0"/>
              <a:t>Lights should not blind cameras or patrolling security.</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Lighting</a:t>
            </a:r>
            <a:endParaRPr lang="en-US" dirty="0"/>
          </a:p>
        </p:txBody>
      </p:sp>
      <p:sp>
        <p:nvSpPr>
          <p:cNvPr id="3" name="Content Placeholder 2"/>
          <p:cNvSpPr>
            <a:spLocks noGrp="1"/>
          </p:cNvSpPr>
          <p:nvPr>
            <p:ph idx="1"/>
          </p:nvPr>
        </p:nvSpPr>
        <p:spPr/>
        <p:txBody>
          <a:bodyPr/>
          <a:lstStyle/>
          <a:p>
            <a:r>
              <a:rPr lang="en-US" dirty="0" smtClean="0"/>
              <a:t>Interior lighting should be adequate for patrolling guards to see.</a:t>
            </a:r>
          </a:p>
          <a:p>
            <a:r>
              <a:rPr lang="en-US" dirty="0" smtClean="0"/>
              <a:t>Exterior lighting should be adequate for cameras to function properly.</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Fencing and Gates</a:t>
            </a:r>
            <a:endParaRPr lang="en-US" dirty="0"/>
          </a:p>
        </p:txBody>
      </p:sp>
      <p:sp>
        <p:nvSpPr>
          <p:cNvPr id="3" name="Content Placeholder 2"/>
          <p:cNvSpPr>
            <a:spLocks noGrp="1"/>
          </p:cNvSpPr>
          <p:nvPr>
            <p:ph idx="1"/>
          </p:nvPr>
        </p:nvSpPr>
        <p:spPr/>
        <p:txBody>
          <a:bodyPr/>
          <a:lstStyle/>
          <a:p>
            <a:r>
              <a:rPr lang="en-US" dirty="0" smtClean="0"/>
              <a:t>Exterior fencing on the grounds should not facilitate climbing over. Some fences are little more than an inconvenience because they are easy to use as a ladder.</a:t>
            </a:r>
          </a:p>
          <a:p>
            <a:r>
              <a:rPr lang="en-US" dirty="0" smtClean="0"/>
              <a:t>Gates locked with padlocks require quality padlocks. It is relatively easy to get keys for most consumer padlocks.</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resentation1">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Presentation1.potx</Template>
  <TotalTime>470</TotalTime>
  <Words>1437</Words>
  <Application>Microsoft Macintosh PowerPoint</Application>
  <PresentationFormat>On-screen Show (4:3)</PresentationFormat>
  <Paragraphs>110</Paragraphs>
  <Slides>24</Slides>
  <Notes>9</Notes>
  <HiddenSlides>0</HiddenSlides>
  <MMClips>0</MMClips>
  <ScaleCrop>false</ScaleCrop>
  <HeadingPairs>
    <vt:vector size="4" baseType="variant">
      <vt:variant>
        <vt:lpstr>Design Template</vt:lpstr>
      </vt:variant>
      <vt:variant>
        <vt:i4>1</vt:i4>
      </vt:variant>
      <vt:variant>
        <vt:lpstr>Slide Titles</vt:lpstr>
      </vt:variant>
      <vt:variant>
        <vt:i4>24</vt:i4>
      </vt:variant>
    </vt:vector>
  </HeadingPairs>
  <TitlesOfParts>
    <vt:vector size="25" baseType="lpstr">
      <vt:lpstr>Presentation1</vt:lpstr>
      <vt:lpstr>Physical Security</vt:lpstr>
      <vt:lpstr>What is Physical Security</vt:lpstr>
      <vt:lpstr>Physical Security Begins With Good Museum Design</vt:lpstr>
      <vt:lpstr>Construction</vt:lpstr>
      <vt:lpstr>Construction</vt:lpstr>
      <vt:lpstr>Construction</vt:lpstr>
      <vt:lpstr>Lighting</vt:lpstr>
      <vt:lpstr>Lighting</vt:lpstr>
      <vt:lpstr>Fencing and Gates</vt:lpstr>
      <vt:lpstr>Door Hardware</vt:lpstr>
      <vt:lpstr>Exterior Doors Should Not  Have a Keyhole</vt:lpstr>
      <vt:lpstr>Hinges</vt:lpstr>
      <vt:lpstr>Deadbolts</vt:lpstr>
      <vt:lpstr>Deadbolts</vt:lpstr>
      <vt:lpstr>Windows</vt:lpstr>
      <vt:lpstr>Air Vents/Roof Vents</vt:lpstr>
      <vt:lpstr>Collection Storage Rooms</vt:lpstr>
      <vt:lpstr>Small Items In Storage  Should be Compartmented</vt:lpstr>
      <vt:lpstr>Galleries</vt:lpstr>
      <vt:lpstr>Keys</vt:lpstr>
      <vt:lpstr>What Else?</vt:lpstr>
      <vt:lpstr>Plan “B”</vt:lpstr>
      <vt:lpstr>Plan “B”</vt:lpstr>
      <vt:lpstr>Credits</vt:lpstr>
    </vt:vector>
  </TitlesOfParts>
  <Company>Steve Keller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 Title Here</dc:title>
  <dc:creator>Steve Keller</dc:creator>
  <cp:lastModifiedBy>Steve Keller</cp:lastModifiedBy>
  <cp:revision>4</cp:revision>
  <dcterms:created xsi:type="dcterms:W3CDTF">2011-05-13T20:12:21Z</dcterms:created>
  <dcterms:modified xsi:type="dcterms:W3CDTF">2011-05-14T03:10:25Z</dcterms:modified>
</cp:coreProperties>
</file>