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9"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4" autoAdjust="0"/>
    <p:restoredTop sz="94569" autoAdjust="0"/>
  </p:normalViewPr>
  <p:slideViewPr>
    <p:cSldViewPr snapToGrid="0" snapToObjects="1">
      <p:cViewPr varScale="1">
        <p:scale>
          <a:sx n="88" d="100"/>
          <a:sy n="88" d="100"/>
        </p:scale>
        <p:origin x="-49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9376EF-DD4D-594B-AD19-B951B43F57C7}" type="datetimeFigureOut">
              <a:rPr lang="en-US" smtClean="0"/>
              <a:pPr/>
              <a:t>5/15/11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58DC67-DFAA-4E48-A956-ABDF6A5E3E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  NOTE:  Do NOT add or use ANY photos or graphics unless they specifically show the condition you are discussing and you own copyright for the photos or artwork. Do not pirate art 0r photos from Google images, etc. Where we use a photo in the template, you may remove them. They are there to show you where graphics can be placed. We prefer that you do not use artwork as we must research copyright on each one that you use. Please tell the Chair if you have appropriate artwork of photos.</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F85F5-FB5E-4F79-A561-97039C58DE01}"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5/15/11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872A48-72FB-0342-86C1-5A7529700538}" type="datetimeFigureOut">
              <a:rPr lang="en-US" smtClean="0"/>
              <a:pPr/>
              <a:t>5/15/11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1872A48-72FB-0342-86C1-5A7529700538}" type="datetimeFigureOut">
              <a:rPr lang="en-US" smtClean="0"/>
              <a:pPr/>
              <a:t>5/15/11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1872A48-72FB-0342-86C1-5A7529700538}" type="datetimeFigureOut">
              <a:rPr lang="en-US" smtClean="0"/>
              <a:pPr/>
              <a:t>5/15/11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1872A48-72FB-0342-86C1-5A7529700538}" type="datetimeFigureOut">
              <a:rPr lang="en-US" smtClean="0"/>
              <a:pPr/>
              <a:t>5/15/11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72A48-72FB-0342-86C1-5A7529700538}" type="datetimeFigureOut">
              <a:rPr lang="en-US" smtClean="0"/>
              <a:pPr/>
              <a:t>5/15/11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5/15/11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41872A48-72FB-0342-86C1-5A7529700538}" type="datetimeFigureOut">
              <a:rPr lang="en-US" smtClean="0"/>
              <a:pPr/>
              <a:t>5/15/11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993A833B-AE7F-E647-931E-84A948D905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2921" y="2712896"/>
            <a:ext cx="6498158" cy="1991382"/>
          </a:xfrm>
        </p:spPr>
        <p:txBody>
          <a:bodyPr/>
          <a:lstStyle/>
          <a:p>
            <a:r>
              <a:rPr lang="en-US" dirty="0" smtClean="0"/>
              <a:t>The Museum Security Department Policy Manual</a:t>
            </a:r>
            <a:endParaRPr lang="en-US" dirty="0"/>
          </a:p>
        </p:txBody>
      </p:sp>
      <p:sp>
        <p:nvSpPr>
          <p:cNvPr id="3" name="Subtitle 2"/>
          <p:cNvSpPr>
            <a:spLocks noGrp="1"/>
          </p:cNvSpPr>
          <p:nvPr>
            <p:ph type="subTitle" idx="1"/>
          </p:nvPr>
        </p:nvSpPr>
        <p:spPr>
          <a:xfrm>
            <a:off x="1322921" y="4704278"/>
            <a:ext cx="6498159" cy="503877"/>
          </a:xfrm>
        </p:spPr>
        <p:txBody>
          <a:bodyPr/>
          <a:lstStyle/>
          <a:p>
            <a:r>
              <a:rPr lang="en-US" dirty="0" smtClean="0"/>
              <a:t>For AAM Members</a:t>
            </a:r>
            <a:endParaRPr lang="en-US" dirty="0"/>
          </a:p>
        </p:txBody>
      </p:sp>
      <p:pic>
        <p:nvPicPr>
          <p:cNvPr id="4" name="Picture 3" descr="museum.png"/>
          <p:cNvPicPr>
            <a:picLocks noChangeAspect="1"/>
          </p:cNvPicPr>
          <p:nvPr/>
        </p:nvPicPr>
        <p:blipFill>
          <a:blip r:embed="rId3"/>
          <a:stretch>
            <a:fillRect/>
          </a:stretch>
        </p:blipFill>
        <p:spPr>
          <a:xfrm>
            <a:off x="3406775" y="608011"/>
            <a:ext cx="2336800" cy="18319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Economy and Efficiency</a:t>
            </a:r>
            <a:endParaRPr lang="en-US" dirty="0"/>
          </a:p>
        </p:txBody>
      </p:sp>
      <p:sp>
        <p:nvSpPr>
          <p:cNvPr id="3" name="Content Placeholder 2"/>
          <p:cNvSpPr>
            <a:spLocks noGrp="1"/>
          </p:cNvSpPr>
          <p:nvPr>
            <p:ph idx="1"/>
          </p:nvPr>
        </p:nvSpPr>
        <p:spPr/>
        <p:txBody>
          <a:bodyPr/>
          <a:lstStyle/>
          <a:p>
            <a:r>
              <a:rPr lang="en-US" dirty="0" smtClean="0"/>
              <a:t>Shouldn’t your mission be to reduce the budget?</a:t>
            </a:r>
          </a:p>
          <a:p>
            <a:r>
              <a:rPr lang="en-US" dirty="0" smtClean="0"/>
              <a:t>Economy and Efficiency are not the sole objectives of a museum administration.</a:t>
            </a:r>
          </a:p>
          <a:p>
            <a:r>
              <a:rPr lang="en-US" dirty="0" smtClean="0"/>
              <a:t>If we wanted to save money we’d fire all the guards.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811654"/>
          </a:xfrm>
        </p:spPr>
        <p:txBody>
          <a:bodyPr/>
          <a:lstStyle/>
          <a:p>
            <a:r>
              <a:rPr lang="en-US" dirty="0" smtClean="0"/>
              <a:t>Part 2:</a:t>
            </a:r>
            <a:br>
              <a:rPr lang="en-US" dirty="0" smtClean="0"/>
            </a:br>
            <a:r>
              <a:rPr lang="en-US" dirty="0" smtClean="0"/>
              <a:t>Access and Parcel Control </a:t>
            </a:r>
            <a:endParaRPr lang="en-US" dirty="0"/>
          </a:p>
        </p:txBody>
      </p:sp>
      <p:sp>
        <p:nvSpPr>
          <p:cNvPr id="3" name="Content Placeholder 2"/>
          <p:cNvSpPr>
            <a:spLocks noGrp="1"/>
          </p:cNvSpPr>
          <p:nvPr>
            <p:ph idx="1"/>
          </p:nvPr>
        </p:nvSpPr>
        <p:spPr>
          <a:xfrm>
            <a:off x="549275" y="2150115"/>
            <a:ext cx="8042276" cy="3793486"/>
          </a:xfrm>
        </p:spPr>
        <p:txBody>
          <a:bodyPr>
            <a:normAutofit lnSpcReduction="10000"/>
          </a:bodyPr>
          <a:lstStyle/>
          <a:p>
            <a:r>
              <a:rPr lang="en-US" dirty="0" smtClean="0"/>
              <a:t>This section includes individual policies, each one dedicated to a specific issue having to do with the chapter topic:</a:t>
            </a:r>
          </a:p>
          <a:p>
            <a:pPr lvl="1"/>
            <a:r>
              <a:rPr lang="en-US" dirty="0" smtClean="0"/>
              <a:t>Staff access</a:t>
            </a:r>
          </a:p>
          <a:p>
            <a:pPr lvl="1"/>
            <a:r>
              <a:rPr lang="en-US" dirty="0" smtClean="0"/>
              <a:t>Visitor access</a:t>
            </a:r>
          </a:p>
          <a:p>
            <a:pPr lvl="1"/>
            <a:r>
              <a:rPr lang="en-US" dirty="0" smtClean="0"/>
              <a:t>Contractor access</a:t>
            </a:r>
          </a:p>
          <a:p>
            <a:pPr lvl="1"/>
            <a:r>
              <a:rPr lang="en-US" dirty="0" err="1" smtClean="0"/>
              <a:t>Badging</a:t>
            </a:r>
            <a:r>
              <a:rPr lang="en-US" dirty="0" smtClean="0"/>
              <a:t> and IDs</a:t>
            </a:r>
          </a:p>
          <a:p>
            <a:pPr lvl="1"/>
            <a:r>
              <a:rPr lang="en-US" dirty="0" smtClean="0"/>
              <a:t>Property passes</a:t>
            </a:r>
          </a:p>
          <a:p>
            <a:pPr lvl="1"/>
            <a:r>
              <a:rPr lang="en-US" dirty="0" smtClean="0"/>
              <a:t>Outgoing property searches</a:t>
            </a:r>
          </a:p>
          <a:p>
            <a:pPr lvl="1"/>
            <a:r>
              <a:rPr lang="en-US" dirty="0" smtClean="0"/>
              <a:t>Coat and parcel room, etc.</a:t>
            </a:r>
          </a:p>
          <a:p>
            <a:pPr lvl="1"/>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 Get the Idea!</a:t>
            </a:r>
            <a:endParaRPr lang="en-US" dirty="0"/>
          </a:p>
        </p:txBody>
      </p:sp>
      <p:sp>
        <p:nvSpPr>
          <p:cNvPr id="3" name="Content Placeholder 2"/>
          <p:cNvSpPr>
            <a:spLocks noGrp="1"/>
          </p:cNvSpPr>
          <p:nvPr>
            <p:ph idx="1"/>
          </p:nvPr>
        </p:nvSpPr>
        <p:spPr/>
        <p:txBody>
          <a:bodyPr/>
          <a:lstStyle/>
          <a:p>
            <a:r>
              <a:rPr lang="en-US" dirty="0" smtClean="0"/>
              <a:t>The most important point is that each subject is discussed on a separate policy.</a:t>
            </a:r>
          </a:p>
          <a:p>
            <a:r>
              <a:rPr lang="en-US" dirty="0" smtClean="0"/>
              <a:t>Each policy gets its own </a:t>
            </a:r>
            <a:r>
              <a:rPr lang="en-US" dirty="0" err="1" smtClean="0"/>
              <a:t>sheet(s</a:t>
            </a:r>
            <a:r>
              <a:rPr lang="en-US" dirty="0" smtClean="0"/>
              <a:t>) of paper.</a:t>
            </a:r>
          </a:p>
          <a:p>
            <a:r>
              <a:rPr lang="en-US" dirty="0" smtClean="0"/>
              <a:t>Do not mix policies on one sheet or group of sheets.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lstStyle/>
          <a:p>
            <a:r>
              <a:rPr lang="en-US" dirty="0" smtClean="0"/>
              <a:t>Your manual must be easy to update. By having each policy on a separate sheet, this facilitates making updates.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of A Policy</a:t>
            </a:r>
            <a:endParaRPr lang="en-US" dirty="0"/>
          </a:p>
        </p:txBody>
      </p:sp>
      <p:sp>
        <p:nvSpPr>
          <p:cNvPr id="3" name="Content Placeholder 2"/>
          <p:cNvSpPr>
            <a:spLocks noGrp="1"/>
          </p:cNvSpPr>
          <p:nvPr>
            <p:ph idx="1"/>
          </p:nvPr>
        </p:nvSpPr>
        <p:spPr/>
        <p:txBody>
          <a:bodyPr/>
          <a:lstStyle/>
          <a:p>
            <a:r>
              <a:rPr lang="en-US" dirty="0" smtClean="0"/>
              <a:t>A policy has a header with a logo that identifies it as a policy.</a:t>
            </a:r>
          </a:p>
          <a:p>
            <a:r>
              <a:rPr lang="en-US" dirty="0" smtClean="0"/>
              <a:t>It has the subject of the policy and the date it was created or modified.</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of A Policy</a:t>
            </a:r>
            <a:endParaRPr lang="en-US" dirty="0"/>
          </a:p>
        </p:txBody>
      </p:sp>
      <p:sp>
        <p:nvSpPr>
          <p:cNvPr id="3" name="Content Placeholder 2"/>
          <p:cNvSpPr>
            <a:spLocks noGrp="1"/>
          </p:cNvSpPr>
          <p:nvPr>
            <p:ph idx="1"/>
          </p:nvPr>
        </p:nvSpPr>
        <p:spPr/>
        <p:txBody>
          <a:bodyPr/>
          <a:lstStyle/>
          <a:p>
            <a:r>
              <a:rPr lang="en-US" dirty="0" smtClean="0"/>
              <a:t>The first paragraph states what the policy is about</a:t>
            </a:r>
          </a:p>
          <a:p>
            <a:r>
              <a:rPr lang="en-US" dirty="0" smtClean="0"/>
              <a:t>“This policy defines the procedure for processing administrative visitors to the museum.”</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of A Policy</a:t>
            </a:r>
            <a:endParaRPr lang="en-US" dirty="0"/>
          </a:p>
        </p:txBody>
      </p:sp>
      <p:sp>
        <p:nvSpPr>
          <p:cNvPr id="3" name="Content Placeholder 2"/>
          <p:cNvSpPr>
            <a:spLocks noGrp="1"/>
          </p:cNvSpPr>
          <p:nvPr>
            <p:ph idx="1"/>
          </p:nvPr>
        </p:nvSpPr>
        <p:spPr/>
        <p:txBody>
          <a:bodyPr/>
          <a:lstStyle/>
          <a:p>
            <a:r>
              <a:rPr lang="en-US" dirty="0" smtClean="0"/>
              <a:t>The second paragraph states what the policy.</a:t>
            </a:r>
          </a:p>
          <a:p>
            <a:r>
              <a:rPr lang="en-US" dirty="0" smtClean="0"/>
              <a:t>“It is the policy of this museum that every administrative visitor to the museum sign in and be announced before being taken to non-public portions of the museum.”</a:t>
            </a:r>
          </a:p>
          <a:p>
            <a:r>
              <a:rPr lang="en-US" dirty="0" smtClean="0"/>
              <a:t>It defines terms that may need a definition.</a:t>
            </a:r>
          </a:p>
          <a:p>
            <a:r>
              <a:rPr lang="en-US" dirty="0" smtClean="0"/>
              <a:t>“An administrative visitor is a visitor here on business and not a person who pays the admission fee then visitors the public galleries.</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of A Policy</a:t>
            </a:r>
            <a:endParaRPr lang="en-US" dirty="0"/>
          </a:p>
        </p:txBody>
      </p:sp>
      <p:sp>
        <p:nvSpPr>
          <p:cNvPr id="3" name="Content Placeholder 2"/>
          <p:cNvSpPr>
            <a:spLocks noGrp="1"/>
          </p:cNvSpPr>
          <p:nvPr>
            <p:ph idx="1"/>
          </p:nvPr>
        </p:nvSpPr>
        <p:spPr/>
        <p:txBody>
          <a:bodyPr/>
          <a:lstStyle/>
          <a:p>
            <a:r>
              <a:rPr lang="en-US" dirty="0" smtClean="0"/>
              <a:t>After stating the policy in as much detail as is necessary, it fixes responsibility for each task to be performed.</a:t>
            </a:r>
          </a:p>
          <a:p>
            <a:r>
              <a:rPr lang="en-US" dirty="0" smtClean="0"/>
              <a:t>“Each administrative visitor will enter and leave via the administrative entrance at the loading dock. Each will sign in on a visitor sign in sheet. The officer will ask to see a valid ID card to verify the visitor’s identity. Before being sent to the host’s location, the host will be notified and approve entry for the visitor.”</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of A Policy</a:t>
            </a:r>
            <a:endParaRPr lang="en-US" dirty="0"/>
          </a:p>
        </p:txBody>
      </p:sp>
      <p:sp>
        <p:nvSpPr>
          <p:cNvPr id="3" name="Content Placeholder 2"/>
          <p:cNvSpPr>
            <a:spLocks noGrp="1"/>
          </p:cNvSpPr>
          <p:nvPr>
            <p:ph idx="1"/>
          </p:nvPr>
        </p:nvSpPr>
        <p:spPr/>
        <p:txBody>
          <a:bodyPr/>
          <a:lstStyle/>
          <a:p>
            <a:r>
              <a:rPr lang="en-US" dirty="0" smtClean="0"/>
              <a:t>“It is the responsibility of the security department administrative assistant to do a daily check of the forms rack and assure that an adequate supply of forms is always present. If forms are in short supply, she will obtain more from the reserve supply and place them in the rack.”</a:t>
            </a:r>
          </a:p>
          <a:p>
            <a:r>
              <a:rPr lang="en-US" dirty="0" smtClean="0"/>
              <a:t>“It is the responsibility of the security supervisor in charge to do a daily inspection before 10 am each day to assure that every post has an adequate supply for visitor sign in forms on hand.”</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of A Policy</a:t>
            </a:r>
            <a:endParaRPr lang="en-US" dirty="0"/>
          </a:p>
        </p:txBody>
      </p:sp>
      <p:sp>
        <p:nvSpPr>
          <p:cNvPr id="3" name="Content Placeholder 2"/>
          <p:cNvSpPr>
            <a:spLocks noGrp="1"/>
          </p:cNvSpPr>
          <p:nvPr>
            <p:ph idx="1"/>
          </p:nvPr>
        </p:nvSpPr>
        <p:spPr/>
        <p:txBody>
          <a:bodyPr/>
          <a:lstStyle/>
          <a:p>
            <a:r>
              <a:rPr lang="en-US" dirty="0" smtClean="0"/>
              <a:t>“It is the responsibility of the security supervisor in charge to visit each entry post where administrative visitors are processed at least once daily and check to assure that the visitor sign in sheets are being signed legibly and that the policy is being properly implemented.</a:t>
            </a:r>
          </a:p>
          <a:p>
            <a:r>
              <a:rPr lang="en-US" dirty="0" smtClean="0"/>
              <a:t>“It is the responsibility of the officer on each post that processes administrative visitors to pick up forms and deliver them to the security office for manager’s review.</a:t>
            </a:r>
          </a:p>
          <a:p>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Policy?</a:t>
            </a:r>
            <a:endParaRPr lang="en-US" dirty="0"/>
          </a:p>
        </p:txBody>
      </p:sp>
      <p:sp>
        <p:nvSpPr>
          <p:cNvPr id="3" name="Content Placeholder 2"/>
          <p:cNvSpPr>
            <a:spLocks noGrp="1"/>
          </p:cNvSpPr>
          <p:nvPr>
            <p:ph idx="1"/>
          </p:nvPr>
        </p:nvSpPr>
        <p:spPr/>
        <p:txBody>
          <a:bodyPr/>
          <a:lstStyle/>
          <a:p>
            <a:r>
              <a:rPr lang="en-US" dirty="0" smtClean="0"/>
              <a:t>A policy is a pre-defined course of action to be taken.</a:t>
            </a:r>
          </a:p>
          <a:p>
            <a:endParaRPr lang="en-US" dirty="0" smtClean="0"/>
          </a:p>
        </p:txBody>
      </p:sp>
      <p:pic>
        <p:nvPicPr>
          <p:cNvPr id="5" name="Picture 4" descr="ishot-22.jpg"/>
          <p:cNvPicPr>
            <a:picLocks noChangeAspect="1"/>
          </p:cNvPicPr>
          <p:nvPr/>
        </p:nvPicPr>
        <p:blipFill>
          <a:blip r:embed="rId3"/>
          <a:stretch>
            <a:fillRect/>
          </a:stretch>
        </p:blipFill>
        <p:spPr>
          <a:xfrm>
            <a:off x="3088286" y="2533727"/>
            <a:ext cx="2350670" cy="301581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of A Policy</a:t>
            </a:r>
            <a:endParaRPr lang="en-US" dirty="0"/>
          </a:p>
        </p:txBody>
      </p:sp>
      <p:sp>
        <p:nvSpPr>
          <p:cNvPr id="3" name="Content Placeholder 2"/>
          <p:cNvSpPr>
            <a:spLocks noGrp="1"/>
          </p:cNvSpPr>
          <p:nvPr>
            <p:ph idx="1"/>
          </p:nvPr>
        </p:nvSpPr>
        <p:spPr/>
        <p:txBody>
          <a:bodyPr/>
          <a:lstStyle/>
          <a:p>
            <a:r>
              <a:rPr lang="en-US" dirty="0" smtClean="0"/>
              <a:t>“It is the responsibility of the security department administrative assistant to file the visitor sign in sheets according to the forms retention policy.”</a:t>
            </a:r>
          </a:p>
          <a:p>
            <a:r>
              <a:rPr lang="en-US" dirty="0" smtClean="0"/>
              <a:t>By fixing responsibility for every step in the process you are more likely that a policy that to establish today will remain in effect until you rescind it.</a:t>
            </a:r>
          </a:p>
          <a:p>
            <a:r>
              <a:rPr lang="en-US" dirty="0" smtClean="0"/>
              <a:t>When there is a failure you have a basis for action.</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Policy</a:t>
            </a:r>
            <a:endParaRPr lang="en-US" dirty="0"/>
          </a:p>
        </p:txBody>
      </p:sp>
      <p:sp>
        <p:nvSpPr>
          <p:cNvPr id="3" name="Content Placeholder 2"/>
          <p:cNvSpPr>
            <a:spLocks noGrp="1"/>
          </p:cNvSpPr>
          <p:nvPr>
            <p:ph idx="1"/>
          </p:nvPr>
        </p:nvSpPr>
        <p:spPr/>
        <p:txBody>
          <a:bodyPr>
            <a:normAutofit lnSpcReduction="10000"/>
          </a:bodyPr>
          <a:lstStyle/>
          <a:p>
            <a:r>
              <a:rPr lang="en-US" dirty="0" smtClean="0"/>
              <a:t>Who can make or change policies?</a:t>
            </a:r>
          </a:p>
          <a:p>
            <a:r>
              <a:rPr lang="en-US" dirty="0" smtClean="0"/>
              <a:t>Only the Director of Security or person permanently in charge of security can make policy. Each policy change is reviewed and approved by top museum management.</a:t>
            </a:r>
          </a:p>
          <a:p>
            <a:r>
              <a:rPr lang="en-US" dirty="0" smtClean="0"/>
              <a:t>The Acting Director of Security who is in charge on weekends or when the Director of Security is on vacation cannot make changes to policies!</a:t>
            </a:r>
          </a:p>
          <a:p>
            <a:r>
              <a:rPr lang="en-US" dirty="0" smtClean="0"/>
              <a:t>They might modify how a policy is implemented if there is reason and need to do so.</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Have Policies</a:t>
            </a:r>
            <a:endParaRPr lang="en-US" dirty="0"/>
          </a:p>
        </p:txBody>
      </p:sp>
      <p:sp>
        <p:nvSpPr>
          <p:cNvPr id="3" name="Content Placeholder 2"/>
          <p:cNvSpPr>
            <a:spLocks noGrp="1"/>
          </p:cNvSpPr>
          <p:nvPr>
            <p:ph idx="1"/>
          </p:nvPr>
        </p:nvSpPr>
        <p:spPr/>
        <p:txBody>
          <a:bodyPr>
            <a:normAutofit lnSpcReduction="10000"/>
          </a:bodyPr>
          <a:lstStyle/>
          <a:p>
            <a:r>
              <a:rPr lang="en-US" dirty="0" smtClean="0"/>
              <a:t>A policy manual defines your security “program”.</a:t>
            </a:r>
          </a:p>
          <a:p>
            <a:r>
              <a:rPr lang="en-US" dirty="0" smtClean="0"/>
              <a:t>An observer such as your insurer can see your overall program by looking at the policies.</a:t>
            </a:r>
          </a:p>
          <a:p>
            <a:r>
              <a:rPr lang="en-US" dirty="0" smtClean="0"/>
              <a:t>The policy manual does not necessarily define how a policy is implemented. A training manual or training program defines how a policy is implemented. Therefore, a policy manual becomes  the basis for your training program for guards and staff.</a:t>
            </a:r>
          </a:p>
          <a:p>
            <a:r>
              <a:rPr lang="en-US" dirty="0" smtClean="0"/>
              <a:t>A policy manual indicates good management.</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Have Policies</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smtClean="0"/>
              <a:t>S</a:t>
            </a:r>
            <a:r>
              <a:rPr lang="en-US" dirty="0" smtClean="0"/>
              <a:t>uggested Practices requires that you have a written policy manual.</a:t>
            </a:r>
            <a:endParaRPr lang="en-US" dirty="0"/>
          </a:p>
        </p:txBody>
      </p:sp>
      <p:pic>
        <p:nvPicPr>
          <p:cNvPr id="4" name="Picture 3"/>
          <p:cNvPicPr>
            <a:picLocks noChangeAspect="1"/>
          </p:cNvPicPr>
          <p:nvPr/>
        </p:nvPicPr>
        <p:blipFill>
          <a:blip r:embed="rId2"/>
          <a:stretch>
            <a:fillRect/>
          </a:stretch>
        </p:blipFill>
        <p:spPr>
          <a:xfrm>
            <a:off x="3295650" y="2730501"/>
            <a:ext cx="2552700" cy="32131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Updates</a:t>
            </a:r>
            <a:endParaRPr lang="en-US" dirty="0"/>
          </a:p>
        </p:txBody>
      </p:sp>
      <p:sp>
        <p:nvSpPr>
          <p:cNvPr id="3" name="Content Placeholder 2"/>
          <p:cNvSpPr>
            <a:spLocks noGrp="1"/>
          </p:cNvSpPr>
          <p:nvPr>
            <p:ph idx="1"/>
          </p:nvPr>
        </p:nvSpPr>
        <p:spPr/>
        <p:txBody>
          <a:bodyPr/>
          <a:lstStyle/>
          <a:p>
            <a:r>
              <a:rPr lang="en-US" dirty="0" smtClean="0"/>
              <a:t>Updates must be dated so everyone knows it is the latest version.</a:t>
            </a:r>
          </a:p>
          <a:p>
            <a:r>
              <a:rPr lang="en-US" dirty="0" smtClean="0"/>
              <a:t>Issue changes to everyone and read them in roll call training.</a:t>
            </a:r>
          </a:p>
          <a:p>
            <a:r>
              <a:rPr lang="en-US" dirty="0" smtClean="0"/>
              <a:t>Keep a control log available to everyone showing what the date is for the latest version of each policy so users know they are working with the latest policy.</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Secrets?</a:t>
            </a:r>
            <a:endParaRPr lang="en-US" dirty="0"/>
          </a:p>
        </p:txBody>
      </p:sp>
      <p:sp>
        <p:nvSpPr>
          <p:cNvPr id="3" name="Content Placeholder 2"/>
          <p:cNvSpPr>
            <a:spLocks noGrp="1"/>
          </p:cNvSpPr>
          <p:nvPr>
            <p:ph idx="1"/>
          </p:nvPr>
        </p:nvSpPr>
        <p:spPr/>
        <p:txBody>
          <a:bodyPr/>
          <a:lstStyle/>
          <a:p>
            <a:r>
              <a:rPr lang="en-US" dirty="0" smtClean="0"/>
              <a:t>If you issue a policy manual to every guard you may want to omit a very few sensitive policies that contain secret information about your alarm system, etc.</a:t>
            </a:r>
          </a:p>
          <a:p>
            <a:r>
              <a:rPr lang="en-US" dirty="0" smtClean="0"/>
              <a:t>The “official” copy of your policy manual remains in the security control room or security office and it can contain the sensitive policies.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Put Them On the Computer</a:t>
            </a:r>
            <a:endParaRPr lang="en-US" dirty="0"/>
          </a:p>
        </p:txBody>
      </p:sp>
      <p:sp>
        <p:nvSpPr>
          <p:cNvPr id="3" name="Content Placeholder 2"/>
          <p:cNvSpPr>
            <a:spLocks noGrp="1"/>
          </p:cNvSpPr>
          <p:nvPr>
            <p:ph idx="1"/>
          </p:nvPr>
        </p:nvSpPr>
        <p:spPr/>
        <p:txBody>
          <a:bodyPr/>
          <a:lstStyle/>
          <a:p>
            <a:r>
              <a:rPr lang="en-US" dirty="0" smtClean="0"/>
              <a:t>You may want to consider placing the policy manual on the computer network so every guard post with a PC has access to them.</a:t>
            </a:r>
          </a:p>
          <a:p>
            <a:r>
              <a:rPr lang="en-US" dirty="0" smtClean="0"/>
              <a:t>They are easy to update on a computer.</a:t>
            </a:r>
          </a:p>
          <a:p>
            <a:endParaRPr lang="en-US" dirty="0"/>
          </a:p>
        </p:txBody>
      </p:sp>
      <p:pic>
        <p:nvPicPr>
          <p:cNvPr id="4" name="Picture 3" descr="images-1.jpg"/>
          <p:cNvPicPr>
            <a:picLocks noChangeAspect="1"/>
          </p:cNvPicPr>
          <p:nvPr/>
        </p:nvPicPr>
        <p:blipFill>
          <a:blip r:embed="rId2"/>
          <a:stretch>
            <a:fillRect/>
          </a:stretch>
        </p:blipFill>
        <p:spPr>
          <a:xfrm>
            <a:off x="2593975" y="3505201"/>
            <a:ext cx="3327400" cy="24384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of the Big Three</a:t>
            </a:r>
            <a:endParaRPr lang="en-US" dirty="0"/>
          </a:p>
        </p:txBody>
      </p:sp>
      <p:sp>
        <p:nvSpPr>
          <p:cNvPr id="3" name="Content Placeholder 2"/>
          <p:cNvSpPr>
            <a:spLocks noGrp="1"/>
          </p:cNvSpPr>
          <p:nvPr>
            <p:ph idx="1"/>
          </p:nvPr>
        </p:nvSpPr>
        <p:spPr/>
        <p:txBody>
          <a:bodyPr/>
          <a:lstStyle/>
          <a:p>
            <a:r>
              <a:rPr lang="en-US" dirty="0" smtClean="0"/>
              <a:t>The policy manual is one of the three most important things you as a security manager can do. They are:</a:t>
            </a:r>
          </a:p>
          <a:p>
            <a:pPr lvl="1"/>
            <a:r>
              <a:rPr lang="en-US" dirty="0" smtClean="0"/>
              <a:t>Prepare a comprehensive policy manual that defines your total “program”.</a:t>
            </a:r>
          </a:p>
          <a:p>
            <a:pPr lvl="1"/>
            <a:r>
              <a:rPr lang="en-US" dirty="0" smtClean="0"/>
              <a:t>Prepare a security training program using the policy manual as its basis. The training program defines how the policies are to be implemented.</a:t>
            </a:r>
          </a:p>
          <a:p>
            <a:pPr lvl="1"/>
            <a:r>
              <a:rPr lang="en-US" dirty="0" smtClean="0"/>
              <a:t>Provide constant supervision of your guards. This assures that policies are being implemented properly.</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Basis for Everything</a:t>
            </a:r>
            <a:endParaRPr lang="en-US" dirty="0"/>
          </a:p>
        </p:txBody>
      </p:sp>
      <p:sp>
        <p:nvSpPr>
          <p:cNvPr id="3" name="Content Placeholder 2"/>
          <p:cNvSpPr>
            <a:spLocks noGrp="1"/>
          </p:cNvSpPr>
          <p:nvPr>
            <p:ph idx="1"/>
          </p:nvPr>
        </p:nvSpPr>
        <p:spPr/>
        <p:txBody>
          <a:bodyPr/>
          <a:lstStyle/>
          <a:p>
            <a:r>
              <a:rPr lang="en-US" dirty="0" smtClean="0"/>
              <a:t>The security department policy manual is the basis for everything you do. It is extremely important and valuable.</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what about employees?</a:t>
            </a:r>
            <a:endParaRPr lang="en-US" dirty="0"/>
          </a:p>
        </p:txBody>
      </p:sp>
      <p:sp>
        <p:nvSpPr>
          <p:cNvPr id="3" name="Content Placeholder 2"/>
          <p:cNvSpPr>
            <a:spLocks noGrp="1"/>
          </p:cNvSpPr>
          <p:nvPr>
            <p:ph idx="1"/>
          </p:nvPr>
        </p:nvSpPr>
        <p:spPr/>
        <p:txBody>
          <a:bodyPr/>
          <a:lstStyle/>
          <a:p>
            <a:r>
              <a:rPr lang="en-US" dirty="0" smtClean="0"/>
              <a:t>If the policy manual directs only security department employees, how can I best convey the policies to museum staff that must follow them, too? After all, if by guards expect to inspect outgoing packages the museum staff must be aware of this and cooperate.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Policy Manual</a:t>
            </a:r>
            <a:endParaRPr lang="en-US" dirty="0"/>
          </a:p>
        </p:txBody>
      </p:sp>
      <p:sp>
        <p:nvSpPr>
          <p:cNvPr id="3" name="Content Placeholder 2"/>
          <p:cNvSpPr>
            <a:spLocks noGrp="1"/>
          </p:cNvSpPr>
          <p:nvPr>
            <p:ph idx="1"/>
          </p:nvPr>
        </p:nvSpPr>
        <p:spPr/>
        <p:txBody>
          <a:bodyPr/>
          <a:lstStyle/>
          <a:p>
            <a:r>
              <a:rPr lang="en-US" dirty="0" smtClean="0"/>
              <a:t>A policy manual is a manual containing policies.</a:t>
            </a:r>
          </a:p>
          <a:p>
            <a:r>
              <a:rPr lang="en-US" dirty="0" smtClean="0"/>
              <a:t>A museum security department policy manual is a manual of policies on every aspect of museum security operations. It is established by the person in charge of security and is directed to the security department employees.</a:t>
            </a:r>
          </a:p>
          <a:p>
            <a:r>
              <a:rPr lang="en-US" dirty="0" smtClean="0"/>
              <a:t>It is not intended to direct museum employees. They are advised of established security procedures and instructed to conform to them by their own chain of command.</a:t>
            </a:r>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what about employees?</a:t>
            </a:r>
            <a:endParaRPr lang="en-US" dirty="0"/>
          </a:p>
        </p:txBody>
      </p:sp>
      <p:sp>
        <p:nvSpPr>
          <p:cNvPr id="3" name="Content Placeholder 2"/>
          <p:cNvSpPr>
            <a:spLocks noGrp="1"/>
          </p:cNvSpPr>
          <p:nvPr>
            <p:ph idx="1"/>
          </p:nvPr>
        </p:nvSpPr>
        <p:spPr/>
        <p:txBody>
          <a:bodyPr/>
          <a:lstStyle/>
          <a:p>
            <a:r>
              <a:rPr lang="en-US" dirty="0" smtClean="0"/>
              <a:t>Once the policy manual is completed and approved by top management, ask that the Museum Director issue a memo to staff that they are expected to cooperate with the policies the guards enforce.</a:t>
            </a:r>
          </a:p>
          <a:p>
            <a:r>
              <a:rPr lang="en-US" dirty="0" smtClean="0"/>
              <a:t>Now, prepare a summary of your policies in the form of an Employee Orientation Manual” for new employees. It can summarize the major policies that impact them.</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these policies?</a:t>
            </a:r>
            <a:endParaRPr lang="en-US" dirty="0"/>
          </a:p>
        </p:txBody>
      </p:sp>
      <p:sp>
        <p:nvSpPr>
          <p:cNvPr id="3" name="Content Placeholder 2"/>
          <p:cNvSpPr>
            <a:spLocks noGrp="1"/>
          </p:cNvSpPr>
          <p:nvPr>
            <p:ph idx="1"/>
          </p:nvPr>
        </p:nvSpPr>
        <p:spPr/>
        <p:txBody>
          <a:bodyPr/>
          <a:lstStyle/>
          <a:p>
            <a:r>
              <a:rPr lang="en-US" dirty="0" smtClean="0"/>
              <a:t>Museum mission statement. Security department mission statement.</a:t>
            </a:r>
          </a:p>
          <a:p>
            <a:r>
              <a:rPr lang="en-US" dirty="0" smtClean="0"/>
              <a:t>Statement of expectation of honesty from all employees.</a:t>
            </a:r>
          </a:p>
          <a:p>
            <a:r>
              <a:rPr lang="en-US" dirty="0" smtClean="0"/>
              <a:t>Employee access rules.</a:t>
            </a:r>
          </a:p>
          <a:p>
            <a:r>
              <a:rPr lang="en-US" dirty="0" smtClean="0"/>
              <a:t>Visitor access rules.</a:t>
            </a:r>
          </a:p>
          <a:p>
            <a:r>
              <a:rPr lang="en-US" dirty="0" smtClean="0"/>
              <a:t>Parcel control rules and property passes.</a:t>
            </a:r>
          </a:p>
          <a:p>
            <a:r>
              <a:rPr lang="en-US" dirty="0" smtClean="0"/>
              <a:t>Key control and retrieval policy</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these policies?</a:t>
            </a:r>
            <a:endParaRPr lang="en-US" dirty="0"/>
          </a:p>
        </p:txBody>
      </p:sp>
      <p:sp>
        <p:nvSpPr>
          <p:cNvPr id="3" name="Content Placeholder 2"/>
          <p:cNvSpPr>
            <a:spLocks noGrp="1"/>
          </p:cNvSpPr>
          <p:nvPr>
            <p:ph idx="1"/>
          </p:nvPr>
        </p:nvSpPr>
        <p:spPr/>
        <p:txBody>
          <a:bodyPr/>
          <a:lstStyle/>
          <a:p>
            <a:r>
              <a:rPr lang="en-US" dirty="0" smtClean="0"/>
              <a:t>ID card policy</a:t>
            </a:r>
          </a:p>
          <a:p>
            <a:r>
              <a:rPr lang="en-US" dirty="0" smtClean="0"/>
              <a:t>Policy regarding handling of collections</a:t>
            </a:r>
          </a:p>
          <a:p>
            <a:r>
              <a:rPr lang="en-US" dirty="0" smtClean="0"/>
              <a:t>You don’t need to give them the policy or give them too much detail. Just tell them what they need to know.</a:t>
            </a:r>
          </a:p>
          <a:p>
            <a:r>
              <a:rPr lang="en-US" dirty="0" smtClean="0"/>
              <a:t>Issue this orientation manual to everyone initially, not just new employees.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more thing!</a:t>
            </a:r>
            <a:endParaRPr lang="en-US" dirty="0"/>
          </a:p>
        </p:txBody>
      </p:sp>
      <p:sp>
        <p:nvSpPr>
          <p:cNvPr id="3" name="Content Placeholder 2"/>
          <p:cNvSpPr>
            <a:spLocks noGrp="1"/>
          </p:cNvSpPr>
          <p:nvPr>
            <p:ph idx="1"/>
          </p:nvPr>
        </p:nvSpPr>
        <p:spPr/>
        <p:txBody>
          <a:bodyPr/>
          <a:lstStyle/>
          <a:p>
            <a:r>
              <a:rPr lang="en-US" dirty="0" smtClean="0"/>
              <a:t>If you are developing policies for the first time, do not implement them one at a time as you finish them. Implement them all at once. People do not like change. But they will be very upset and ill at ease if changes come spread out over a long period of time.  They accept change better all at once.</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Words of Wisdom</a:t>
            </a:r>
            <a:endParaRPr lang="en-US" dirty="0"/>
          </a:p>
        </p:txBody>
      </p:sp>
      <p:sp>
        <p:nvSpPr>
          <p:cNvPr id="3" name="Content Placeholder 2"/>
          <p:cNvSpPr>
            <a:spLocks noGrp="1"/>
          </p:cNvSpPr>
          <p:nvPr>
            <p:ph idx="1"/>
          </p:nvPr>
        </p:nvSpPr>
        <p:spPr/>
        <p:txBody>
          <a:bodyPr/>
          <a:lstStyle/>
          <a:p>
            <a:r>
              <a:rPr lang="en-US" dirty="0" smtClean="0"/>
              <a:t>One of our colleagues once said:</a:t>
            </a:r>
          </a:p>
          <a:p>
            <a:pPr lvl="1"/>
            <a:r>
              <a:rPr lang="en-US" dirty="0" smtClean="0"/>
              <a:t>“Listen to your museum staff’s grumbling. You’ll know that your security program is working.”</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lstStyle/>
          <a:p>
            <a:r>
              <a:rPr lang="en-US" dirty="0" smtClean="0"/>
              <a:t>Steve Keller is a security consultant who has written many policy manuals for his clients.</a:t>
            </a:r>
          </a:p>
          <a:p>
            <a:endParaRPr lang="en-US" dirty="0" smtClean="0"/>
          </a:p>
          <a:p>
            <a:endParaRPr lang="en-US" dirty="0" smtClean="0"/>
          </a:p>
          <a:p>
            <a:r>
              <a:rPr lang="en-US" sz="1400" dirty="0" smtClean="0">
                <a:solidFill>
                  <a:srgbClr val="000000"/>
                </a:solidFill>
                <a:latin typeface="Arial" charset="0"/>
              </a:rPr>
              <a:t>Copyright 2011 by Steve Keller. All Rights Reserved. May be used for non-commercial cultural property training programs only and never for paid or commercial presentations. This copyright notice and author credits must remain with this document.</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5"/>
            <a:ext cx="8042276" cy="1492625"/>
          </a:xfrm>
        </p:spPr>
        <p:txBody>
          <a:bodyPr/>
          <a:lstStyle/>
          <a:p>
            <a:r>
              <a:rPr lang="en-US" dirty="0" smtClean="0"/>
              <a:t>What is NOT </a:t>
            </a:r>
            <a:br>
              <a:rPr lang="en-US" dirty="0" smtClean="0"/>
            </a:br>
            <a:r>
              <a:rPr lang="en-US" dirty="0" smtClean="0"/>
              <a:t>in a </a:t>
            </a:r>
            <a:r>
              <a:rPr lang="en-US" dirty="0" smtClean="0"/>
              <a:t>P</a:t>
            </a:r>
            <a:r>
              <a:rPr lang="en-US" dirty="0" smtClean="0"/>
              <a:t>olicy Manual?</a:t>
            </a:r>
            <a:endParaRPr lang="en-US" dirty="0"/>
          </a:p>
        </p:txBody>
      </p:sp>
      <p:sp>
        <p:nvSpPr>
          <p:cNvPr id="3" name="Content Placeholder 2"/>
          <p:cNvSpPr>
            <a:spLocks noGrp="1"/>
          </p:cNvSpPr>
          <p:nvPr>
            <p:ph idx="1"/>
          </p:nvPr>
        </p:nvSpPr>
        <p:spPr/>
        <p:txBody>
          <a:bodyPr/>
          <a:lstStyle/>
          <a:p>
            <a:r>
              <a:rPr lang="en-US" dirty="0" smtClean="0"/>
              <a:t>A policy manual does not contain only basic work rules such as dress codes that govern how a security officer will appear, dress or groom.</a:t>
            </a:r>
          </a:p>
          <a:p>
            <a:r>
              <a:rPr lang="en-US" dirty="0" smtClean="0"/>
              <a:t>These are not even a central part of the manual.</a:t>
            </a:r>
          </a:p>
          <a:p>
            <a:r>
              <a:rPr lang="en-US" dirty="0" smtClean="0"/>
              <a:t>They are part of one section of the manual.</a:t>
            </a:r>
          </a:p>
          <a:p>
            <a:r>
              <a:rPr lang="en-US" dirty="0" smtClean="0"/>
              <a:t>The majority of museums that claim to have a policy manual have a single policy that is nothing more than a set of basic work rules.</a:t>
            </a:r>
            <a:r>
              <a:rPr lang="en-US" dirty="0" smtClean="0"/>
              <a:t>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 a Policy Manual?</a:t>
            </a:r>
            <a:endParaRPr lang="en-US" dirty="0"/>
          </a:p>
        </p:txBody>
      </p:sp>
      <p:sp>
        <p:nvSpPr>
          <p:cNvPr id="3" name="Content Placeholder 2"/>
          <p:cNvSpPr>
            <a:spLocks noGrp="1"/>
          </p:cNvSpPr>
          <p:nvPr>
            <p:ph idx="1"/>
          </p:nvPr>
        </p:nvSpPr>
        <p:spPr/>
        <p:txBody>
          <a:bodyPr>
            <a:normAutofit/>
          </a:bodyPr>
          <a:lstStyle/>
          <a:p>
            <a:r>
              <a:rPr lang="en-US" dirty="0" smtClean="0"/>
              <a:t>The operation of the museum security department should be broken down into categories:</a:t>
            </a:r>
          </a:p>
          <a:p>
            <a:r>
              <a:rPr lang="en-US" dirty="0" smtClean="0"/>
              <a:t>Part 1 	Organization and Structure of the Security Department; Basic Information</a:t>
            </a:r>
          </a:p>
          <a:p>
            <a:r>
              <a:rPr lang="en-US" dirty="0" smtClean="0"/>
              <a:t>Part 2 	Access, Visitor and Parcel Control </a:t>
            </a:r>
          </a:p>
          <a:p>
            <a:r>
              <a:rPr lang="en-US" dirty="0" smtClean="0"/>
              <a:t>Part 3 	Administration and </a:t>
            </a:r>
            <a:r>
              <a:rPr lang="en-US" dirty="0" smtClean="0"/>
              <a:t>Management of the department.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 a Policy Manual?</a:t>
            </a:r>
            <a:endParaRPr lang="en-US" dirty="0"/>
          </a:p>
        </p:txBody>
      </p:sp>
      <p:sp>
        <p:nvSpPr>
          <p:cNvPr id="3" name="Content Placeholder 2"/>
          <p:cNvSpPr>
            <a:spLocks noGrp="1"/>
          </p:cNvSpPr>
          <p:nvPr>
            <p:ph idx="1"/>
          </p:nvPr>
        </p:nvSpPr>
        <p:spPr/>
        <p:txBody>
          <a:bodyPr>
            <a:normAutofit/>
          </a:bodyPr>
          <a:lstStyle/>
          <a:p>
            <a:r>
              <a:rPr lang="en-US" dirty="0" smtClean="0"/>
              <a:t>Part 4 	Post and Patrol </a:t>
            </a:r>
            <a:r>
              <a:rPr lang="en-US" dirty="0" smtClean="0"/>
              <a:t>Procedures </a:t>
            </a:r>
            <a:endParaRPr lang="en-US" dirty="0" smtClean="0"/>
          </a:p>
          <a:p>
            <a:r>
              <a:rPr lang="en-US" dirty="0" smtClean="0"/>
              <a:t>Part 5 	Fire Prevention, Safety and </a:t>
            </a:r>
            <a:r>
              <a:rPr lang="en-US" dirty="0" smtClean="0"/>
              <a:t>Accidents</a:t>
            </a:r>
          </a:p>
          <a:p>
            <a:r>
              <a:rPr lang="en-US" dirty="0" smtClean="0"/>
              <a:t> </a:t>
            </a:r>
            <a:r>
              <a:rPr lang="en-US" dirty="0" smtClean="0"/>
              <a:t>Part 6</a:t>
            </a:r>
            <a:r>
              <a:rPr lang="en-US" dirty="0" smtClean="0"/>
              <a:t>     Training </a:t>
            </a:r>
            <a:endParaRPr lang="en-US" dirty="0" smtClean="0"/>
          </a:p>
          <a:p>
            <a:r>
              <a:rPr lang="en-US" dirty="0" smtClean="0"/>
              <a:t>Part 7 	Uniforms, Equipment, Appearance and Work Rules </a:t>
            </a:r>
          </a:p>
          <a:p>
            <a:r>
              <a:rPr lang="en-US" dirty="0" smtClean="0"/>
              <a:t>Part 8 	Personnel Policies, Discipline </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 a Policy Manual?</a:t>
            </a:r>
            <a:endParaRPr lang="en-US" dirty="0"/>
          </a:p>
        </p:txBody>
      </p:sp>
      <p:sp>
        <p:nvSpPr>
          <p:cNvPr id="3" name="Content Placeholder 2"/>
          <p:cNvSpPr>
            <a:spLocks noGrp="1"/>
          </p:cNvSpPr>
          <p:nvPr>
            <p:ph idx="1"/>
          </p:nvPr>
        </p:nvSpPr>
        <p:spPr/>
        <p:txBody>
          <a:bodyPr>
            <a:normAutofit/>
          </a:bodyPr>
          <a:lstStyle/>
          <a:p>
            <a:r>
              <a:rPr lang="en-US" dirty="0" smtClean="0"/>
              <a:t>Part 9 	Miscellaneous Policies </a:t>
            </a:r>
          </a:p>
          <a:p>
            <a:r>
              <a:rPr lang="en-US" dirty="0" smtClean="0"/>
              <a:t>Part 10</a:t>
            </a:r>
            <a:r>
              <a:rPr lang="en-US" dirty="0" smtClean="0"/>
              <a:t>    Emergency </a:t>
            </a:r>
            <a:r>
              <a:rPr lang="en-US" dirty="0" smtClean="0"/>
              <a:t>Procedures </a:t>
            </a:r>
          </a:p>
          <a:p>
            <a:r>
              <a:rPr lang="en-US" dirty="0" smtClean="0"/>
              <a:t>Within each section or part, policies are numbered like this: 101, 102, 103, etc. 201, 202, 203, etc. When you add a policy to a section, just give it </a:t>
            </a:r>
            <a:r>
              <a:rPr lang="en-US" dirty="0" smtClean="0"/>
              <a:t>the </a:t>
            </a:r>
            <a:r>
              <a:rPr lang="en-US" dirty="0" smtClean="0"/>
              <a:t>next number. </a:t>
            </a:r>
          </a:p>
          <a:p>
            <a:r>
              <a:rPr lang="en-US" dirty="0" smtClean="0"/>
              <a:t>Be sure that if you create a new policy, that it is added to the correct section of your manual.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1: Basic Information</a:t>
            </a:r>
            <a:endParaRPr lang="en-US" dirty="0"/>
          </a:p>
        </p:txBody>
      </p:sp>
      <p:sp>
        <p:nvSpPr>
          <p:cNvPr id="3" name="Content Placeholder 2"/>
          <p:cNvSpPr>
            <a:spLocks noGrp="1"/>
          </p:cNvSpPr>
          <p:nvPr>
            <p:ph idx="1"/>
          </p:nvPr>
        </p:nvSpPr>
        <p:spPr/>
        <p:txBody>
          <a:bodyPr/>
          <a:lstStyle/>
          <a:p>
            <a:r>
              <a:rPr lang="en-US" dirty="0" smtClean="0"/>
              <a:t>Define how your department is set up. Who reports to whom.</a:t>
            </a:r>
          </a:p>
          <a:p>
            <a:r>
              <a:rPr lang="en-US" dirty="0" smtClean="0"/>
              <a:t>This section contains your Code of Conduct and Code of Ethics.  It also contains your mission statement.</a:t>
            </a:r>
            <a:endParaRPr lang="en-US" dirty="0"/>
          </a:p>
        </p:txBody>
      </p:sp>
      <p:sp>
        <p:nvSpPr>
          <p:cNvPr id="4" name="Rectangle 3"/>
          <p:cNvSpPr/>
          <p:nvPr/>
        </p:nvSpPr>
        <p:spPr>
          <a:xfrm>
            <a:off x="3694400" y="3838460"/>
            <a:ext cx="1082343" cy="3607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2655350" y="4689847"/>
            <a:ext cx="490662" cy="4329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939731" y="4689847"/>
            <a:ext cx="490662" cy="4329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137525" y="4689847"/>
            <a:ext cx="490662" cy="4329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a:stCxn id="4" idx="2"/>
          </p:cNvCxnSpPr>
          <p:nvPr/>
        </p:nvCxnSpPr>
        <p:spPr>
          <a:xfrm rot="5400000">
            <a:off x="3989463" y="4444532"/>
            <a:ext cx="491424" cy="794"/>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2980847" y="4389193"/>
            <a:ext cx="2511038"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a:off x="5341558" y="4539520"/>
            <a:ext cx="300654"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5400000">
            <a:off x="2830520" y="4539520"/>
            <a:ext cx="300654"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Mission:</a:t>
            </a:r>
            <a:endParaRPr lang="en-US" dirty="0"/>
          </a:p>
        </p:txBody>
      </p:sp>
      <p:sp>
        <p:nvSpPr>
          <p:cNvPr id="3" name="Content Placeholder 2"/>
          <p:cNvSpPr>
            <a:spLocks noGrp="1"/>
          </p:cNvSpPr>
          <p:nvPr>
            <p:ph idx="1"/>
          </p:nvPr>
        </p:nvSpPr>
        <p:spPr/>
        <p:txBody>
          <a:bodyPr/>
          <a:lstStyle/>
          <a:p>
            <a:r>
              <a:rPr lang="en-US" dirty="0" smtClean="0"/>
              <a:t>Reduce theft and vandalism</a:t>
            </a:r>
          </a:p>
          <a:p>
            <a:r>
              <a:rPr lang="en-US" dirty="0" smtClean="0"/>
              <a:t>Reduce Accidents and Fires</a:t>
            </a:r>
          </a:p>
          <a:p>
            <a:r>
              <a:rPr lang="en-US" dirty="0" smtClean="0"/>
              <a:t>To keep all employees and visitors safe and secure.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1">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Presentation1.potx</Template>
  <TotalTime>211</TotalTime>
  <Words>2177</Words>
  <Application>Microsoft Macintosh PowerPoint</Application>
  <PresentationFormat>On-screen Show (4:3)</PresentationFormat>
  <Paragraphs>149</Paragraphs>
  <Slides>35</Slides>
  <Notes>7</Notes>
  <HiddenSlides>0</HiddenSlides>
  <MMClips>0</MMClips>
  <ScaleCrop>false</ScaleCrop>
  <HeadingPairs>
    <vt:vector size="4" baseType="variant">
      <vt:variant>
        <vt:lpstr>Design Template</vt:lpstr>
      </vt:variant>
      <vt:variant>
        <vt:i4>1</vt:i4>
      </vt:variant>
      <vt:variant>
        <vt:lpstr>Slide Titles</vt:lpstr>
      </vt:variant>
      <vt:variant>
        <vt:i4>35</vt:i4>
      </vt:variant>
    </vt:vector>
  </HeadingPairs>
  <TitlesOfParts>
    <vt:vector size="36" baseType="lpstr">
      <vt:lpstr>Presentation1</vt:lpstr>
      <vt:lpstr>The Museum Security Department Policy Manual</vt:lpstr>
      <vt:lpstr>What is a Policy?</vt:lpstr>
      <vt:lpstr>What is a Policy Manual</vt:lpstr>
      <vt:lpstr>What is NOT  in a Policy Manual?</vt:lpstr>
      <vt:lpstr>What IS in a Policy Manual?</vt:lpstr>
      <vt:lpstr>What IS in a Policy Manual?</vt:lpstr>
      <vt:lpstr>What IS in a Policy Manual?</vt:lpstr>
      <vt:lpstr>Part 1: Basic Information</vt:lpstr>
      <vt:lpstr>Your Mission:</vt:lpstr>
      <vt:lpstr>Economy and Efficiency</vt:lpstr>
      <vt:lpstr>Part 2: Access and Parcel Control </vt:lpstr>
      <vt:lpstr>You Get the Idea!</vt:lpstr>
      <vt:lpstr>Why?</vt:lpstr>
      <vt:lpstr>Format of A Policy</vt:lpstr>
      <vt:lpstr>Format of A Policy</vt:lpstr>
      <vt:lpstr>Format of A Policy</vt:lpstr>
      <vt:lpstr>Format of A Policy</vt:lpstr>
      <vt:lpstr>Format of A Policy</vt:lpstr>
      <vt:lpstr>Format of A Policy</vt:lpstr>
      <vt:lpstr>Format of A Policy</vt:lpstr>
      <vt:lpstr>Making Policy</vt:lpstr>
      <vt:lpstr>Why Have Policies</vt:lpstr>
      <vt:lpstr>Why Have Policies</vt:lpstr>
      <vt:lpstr>Updates</vt:lpstr>
      <vt:lpstr>What About Secrets?</vt:lpstr>
      <vt:lpstr>Put Them On the Computer</vt:lpstr>
      <vt:lpstr>One of the Big Three</vt:lpstr>
      <vt:lpstr>The Basis for Everything</vt:lpstr>
      <vt:lpstr>But what about employees?</vt:lpstr>
      <vt:lpstr>But what about employees?</vt:lpstr>
      <vt:lpstr>What are these policies?</vt:lpstr>
      <vt:lpstr>What are these policies?</vt:lpstr>
      <vt:lpstr>One more thing!</vt:lpstr>
      <vt:lpstr>Words of Wisdom</vt:lpstr>
      <vt:lpstr>Credits</vt:lpstr>
    </vt:vector>
  </TitlesOfParts>
  <Company>Steve Keller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Title Here</dc:title>
  <dc:creator>Steve Keller</dc:creator>
  <cp:lastModifiedBy>Steve Keller</cp:lastModifiedBy>
  <cp:revision>3</cp:revision>
  <dcterms:created xsi:type="dcterms:W3CDTF">2011-05-15T04:29:19Z</dcterms:created>
  <dcterms:modified xsi:type="dcterms:W3CDTF">2011-05-15T07:58:06Z</dcterms:modified>
</cp:coreProperties>
</file>